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29.jp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54"/>
  </p:notesMasterIdLst>
  <p:sldIdLst>
    <p:sldId id="322" r:id="rId2"/>
    <p:sldId id="410" r:id="rId3"/>
    <p:sldId id="411" r:id="rId4"/>
    <p:sldId id="365" r:id="rId5"/>
    <p:sldId id="366" r:id="rId6"/>
    <p:sldId id="368" r:id="rId7"/>
    <p:sldId id="369" r:id="rId8"/>
    <p:sldId id="370" r:id="rId9"/>
    <p:sldId id="382" r:id="rId10"/>
    <p:sldId id="386" r:id="rId11"/>
    <p:sldId id="387" r:id="rId12"/>
    <p:sldId id="412" r:id="rId13"/>
    <p:sldId id="388" r:id="rId14"/>
    <p:sldId id="389" r:id="rId15"/>
    <p:sldId id="390" r:id="rId16"/>
    <p:sldId id="413" r:id="rId17"/>
    <p:sldId id="381" r:id="rId18"/>
    <p:sldId id="385" r:id="rId19"/>
    <p:sldId id="383" r:id="rId20"/>
    <p:sldId id="384" r:id="rId21"/>
    <p:sldId id="376" r:id="rId22"/>
    <p:sldId id="391" r:id="rId23"/>
    <p:sldId id="393" r:id="rId24"/>
    <p:sldId id="392" r:id="rId25"/>
    <p:sldId id="394" r:id="rId26"/>
    <p:sldId id="395" r:id="rId27"/>
    <p:sldId id="396" r:id="rId28"/>
    <p:sldId id="377" r:id="rId29"/>
    <p:sldId id="397" r:id="rId30"/>
    <p:sldId id="398" r:id="rId31"/>
    <p:sldId id="399" r:id="rId32"/>
    <p:sldId id="400" r:id="rId33"/>
    <p:sldId id="401" r:id="rId34"/>
    <p:sldId id="378" r:id="rId35"/>
    <p:sldId id="402" r:id="rId36"/>
    <p:sldId id="403" r:id="rId37"/>
    <p:sldId id="404" r:id="rId38"/>
    <p:sldId id="405" r:id="rId39"/>
    <p:sldId id="406" r:id="rId40"/>
    <p:sldId id="414" r:id="rId41"/>
    <p:sldId id="415" r:id="rId42"/>
    <p:sldId id="416" r:id="rId43"/>
    <p:sldId id="417" r:id="rId44"/>
    <p:sldId id="418" r:id="rId45"/>
    <p:sldId id="419" r:id="rId46"/>
    <p:sldId id="379" r:id="rId47"/>
    <p:sldId id="407" r:id="rId48"/>
    <p:sldId id="380" r:id="rId49"/>
    <p:sldId id="408" r:id="rId50"/>
    <p:sldId id="409" r:id="rId51"/>
    <p:sldId id="420" r:id="rId52"/>
    <p:sldId id="355"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1" d="100"/>
          <a:sy n="81" d="100"/>
        </p:scale>
        <p:origin x="6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34CCA-9219-4DCF-8517-81CB1EAF8566}" type="datetimeFigureOut">
              <a:rPr lang="en-US" smtClean="0"/>
              <a:t>9/3/2022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A0C6F6-F9C3-4EC7-AC2A-E2AB0C3C46BC}" type="slidenum">
              <a:rPr lang="en-US" smtClean="0"/>
              <a:t>‹#›</a:t>
            </a:fld>
            <a:endParaRPr lang="en-US"/>
          </a:p>
        </p:txBody>
      </p:sp>
    </p:spTree>
    <p:extLst>
      <p:ext uri="{BB962C8B-B14F-4D97-AF65-F5344CB8AC3E}">
        <p14:creationId xmlns:p14="http://schemas.microsoft.com/office/powerpoint/2010/main" val="365847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7819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254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2506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337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262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9629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8386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7494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9645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1661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945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7423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654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1952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8648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80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7651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9110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455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036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379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81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499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9445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806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1992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22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4987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5665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8492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621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3069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5503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0062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2570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9069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4793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6183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096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217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4768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14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57830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6608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fc568fd3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efc568fd3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65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4897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541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222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3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530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23314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557649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C2A5FD0-5F7B-4A99-A63B-BC74F1E4956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14051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9/3/2022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360629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9/3/2022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9758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9/3/2022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463936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311872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176418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gradFill>
          <a:gsLst>
            <a:gs pos="0">
              <a:schemeClr val="accent1"/>
            </a:gs>
            <a:gs pos="79000">
              <a:schemeClr val="lt1"/>
            </a:gs>
            <a:gs pos="100000">
              <a:schemeClr val="accent6"/>
            </a:gs>
          </a:gsLst>
          <a:lin ang="13500032" scaled="0"/>
        </a:gradFill>
        <a:effectLst/>
      </p:bgPr>
    </p:bg>
    <p:spTree>
      <p:nvGrpSpPr>
        <p:cNvPr id="1" name="Shape 41"/>
        <p:cNvGrpSpPr/>
        <p:nvPr/>
      </p:nvGrpSpPr>
      <p:grpSpPr>
        <a:xfrm>
          <a:off x="0" y="0"/>
          <a:ext cx="0" cy="0"/>
          <a:chOff x="0" y="0"/>
          <a:chExt cx="0" cy="0"/>
        </a:xfrm>
      </p:grpSpPr>
      <p:sp>
        <p:nvSpPr>
          <p:cNvPr id="42" name="Google Shape;42;p7"/>
          <p:cNvSpPr/>
          <p:nvPr/>
        </p:nvSpPr>
        <p:spPr>
          <a:xfrm rot="1451954">
            <a:off x="8225607" y="2798197"/>
            <a:ext cx="4723479" cy="5517724"/>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3" name="Google Shape;43;p7"/>
          <p:cNvSpPr/>
          <p:nvPr/>
        </p:nvSpPr>
        <p:spPr>
          <a:xfrm>
            <a:off x="10397200" y="-1208500"/>
            <a:ext cx="3268003" cy="328102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4" name="Google Shape;44;p7"/>
          <p:cNvSpPr/>
          <p:nvPr/>
        </p:nvSpPr>
        <p:spPr>
          <a:xfrm rot="-2278797">
            <a:off x="-1755561" y="174781"/>
            <a:ext cx="3019136" cy="3002000"/>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 name="Google Shape;45;p7"/>
          <p:cNvSpPr txBox="1">
            <a:spLocks noGrp="1"/>
          </p:cNvSpPr>
          <p:nvPr>
            <p:ph type="title"/>
          </p:nvPr>
        </p:nvSpPr>
        <p:spPr>
          <a:xfrm>
            <a:off x="960000" y="713333"/>
            <a:ext cx="10272000" cy="64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body" idx="1"/>
          </p:nvPr>
        </p:nvSpPr>
        <p:spPr>
          <a:xfrm>
            <a:off x="960000" y="1609967"/>
            <a:ext cx="7301200" cy="3567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lt2"/>
              </a:buClr>
              <a:buSzPts val="1200"/>
              <a:buFont typeface="Lato"/>
              <a:buChar char="●"/>
              <a:defRPr sz="2133">
                <a:solidFill>
                  <a:schemeClr val="lt2"/>
                </a:solidFill>
                <a:latin typeface="Poppins"/>
                <a:ea typeface="Poppins"/>
                <a:cs typeface="Poppins"/>
                <a:sym typeface="Poppins"/>
              </a:defRPr>
            </a:lvl1pPr>
            <a:lvl2pPr marL="1219170" lvl="1" indent="-406390" rtl="0">
              <a:lnSpc>
                <a:spcPct val="115000"/>
              </a:lnSpc>
              <a:spcBef>
                <a:spcPts val="2133"/>
              </a:spcBef>
              <a:spcAft>
                <a:spcPts val="0"/>
              </a:spcAft>
              <a:buClr>
                <a:schemeClr val="lt2"/>
              </a:buClr>
              <a:buSzPts val="1200"/>
              <a:buFont typeface="Roboto Condensed Light"/>
              <a:buChar char="○"/>
              <a:defRPr>
                <a:solidFill>
                  <a:schemeClr val="lt2"/>
                </a:solidFill>
              </a:defRPr>
            </a:lvl2pPr>
            <a:lvl3pPr marL="1828754" lvl="2" indent="-406390" rtl="0">
              <a:lnSpc>
                <a:spcPct val="115000"/>
              </a:lnSpc>
              <a:spcBef>
                <a:spcPts val="0"/>
              </a:spcBef>
              <a:spcAft>
                <a:spcPts val="0"/>
              </a:spcAft>
              <a:buClr>
                <a:schemeClr val="lt2"/>
              </a:buClr>
              <a:buSzPts val="1200"/>
              <a:buFont typeface="Roboto Condensed Light"/>
              <a:buChar char="■"/>
              <a:defRPr>
                <a:solidFill>
                  <a:schemeClr val="lt2"/>
                </a:solidFill>
              </a:defRPr>
            </a:lvl3pPr>
            <a:lvl4pPr marL="2438339" lvl="3" indent="-406390" rtl="0">
              <a:lnSpc>
                <a:spcPct val="115000"/>
              </a:lnSpc>
              <a:spcBef>
                <a:spcPts val="0"/>
              </a:spcBef>
              <a:spcAft>
                <a:spcPts val="0"/>
              </a:spcAft>
              <a:buClr>
                <a:schemeClr val="lt2"/>
              </a:buClr>
              <a:buSzPts val="1200"/>
              <a:buFont typeface="Roboto Condensed Light"/>
              <a:buChar char="●"/>
              <a:defRPr>
                <a:solidFill>
                  <a:schemeClr val="lt2"/>
                </a:solidFill>
              </a:defRPr>
            </a:lvl4pPr>
            <a:lvl5pPr marL="3047924" lvl="4" indent="-406390" rtl="0">
              <a:lnSpc>
                <a:spcPct val="115000"/>
              </a:lnSpc>
              <a:spcBef>
                <a:spcPts val="0"/>
              </a:spcBef>
              <a:spcAft>
                <a:spcPts val="0"/>
              </a:spcAft>
              <a:buClr>
                <a:schemeClr val="lt2"/>
              </a:buClr>
              <a:buSzPts val="1200"/>
              <a:buFont typeface="Roboto Condensed Light"/>
              <a:buChar char="○"/>
              <a:defRPr>
                <a:solidFill>
                  <a:schemeClr val="lt2"/>
                </a:solidFill>
              </a:defRPr>
            </a:lvl5pPr>
            <a:lvl6pPr marL="3657509" lvl="5" indent="-406390" rtl="0">
              <a:lnSpc>
                <a:spcPct val="115000"/>
              </a:lnSpc>
              <a:spcBef>
                <a:spcPts val="0"/>
              </a:spcBef>
              <a:spcAft>
                <a:spcPts val="0"/>
              </a:spcAft>
              <a:buClr>
                <a:schemeClr val="lt2"/>
              </a:buClr>
              <a:buSzPts val="1200"/>
              <a:buFont typeface="Roboto Condensed Light"/>
              <a:buChar char="■"/>
              <a:defRPr>
                <a:solidFill>
                  <a:schemeClr val="lt2"/>
                </a:solidFill>
              </a:defRPr>
            </a:lvl6pPr>
            <a:lvl7pPr marL="4267093" lvl="6" indent="-406390" rtl="0">
              <a:lnSpc>
                <a:spcPct val="115000"/>
              </a:lnSpc>
              <a:spcBef>
                <a:spcPts val="0"/>
              </a:spcBef>
              <a:spcAft>
                <a:spcPts val="0"/>
              </a:spcAft>
              <a:buClr>
                <a:schemeClr val="lt2"/>
              </a:buClr>
              <a:buSzPts val="1200"/>
              <a:buFont typeface="Roboto Condensed Light"/>
              <a:buChar char="●"/>
              <a:defRPr>
                <a:solidFill>
                  <a:schemeClr val="lt2"/>
                </a:solidFill>
              </a:defRPr>
            </a:lvl7pPr>
            <a:lvl8pPr marL="4876678" lvl="7" indent="-406390" rtl="0">
              <a:lnSpc>
                <a:spcPct val="115000"/>
              </a:lnSpc>
              <a:spcBef>
                <a:spcPts val="0"/>
              </a:spcBef>
              <a:spcAft>
                <a:spcPts val="0"/>
              </a:spcAft>
              <a:buClr>
                <a:schemeClr val="lt2"/>
              </a:buClr>
              <a:buSzPts val="1200"/>
              <a:buFont typeface="Roboto Condensed Light"/>
              <a:buChar char="○"/>
              <a:defRPr>
                <a:solidFill>
                  <a:schemeClr val="lt2"/>
                </a:solidFill>
              </a:defRPr>
            </a:lvl8pPr>
            <a:lvl9pPr marL="5486263" lvl="8" indent="-406390" rtl="0">
              <a:lnSpc>
                <a:spcPct val="115000"/>
              </a:lnSpc>
              <a:spcBef>
                <a:spcPts val="0"/>
              </a:spcBef>
              <a:spcAft>
                <a:spcPts val="0"/>
              </a:spcAft>
              <a:buClr>
                <a:schemeClr val="lt2"/>
              </a:buClr>
              <a:buSzPts val="1200"/>
              <a:buFont typeface="Roboto Condensed Light"/>
              <a:buChar char="■"/>
              <a:defRPr>
                <a:solidFill>
                  <a:schemeClr val="lt2"/>
                </a:solidFill>
              </a:defRPr>
            </a:lvl9pPr>
          </a:lstStyle>
          <a:p>
            <a:endParaRPr/>
          </a:p>
        </p:txBody>
      </p:sp>
    </p:spTree>
    <p:extLst>
      <p:ext uri="{BB962C8B-B14F-4D97-AF65-F5344CB8AC3E}">
        <p14:creationId xmlns:p14="http://schemas.microsoft.com/office/powerpoint/2010/main" val="4257938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gradFill>
          <a:gsLst>
            <a:gs pos="0">
              <a:schemeClr val="accent1"/>
            </a:gs>
            <a:gs pos="79000">
              <a:schemeClr val="lt1"/>
            </a:gs>
            <a:gs pos="100000">
              <a:schemeClr val="accent6"/>
            </a:gs>
          </a:gsLst>
          <a:lin ang="2700006"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1802533" y="5264433"/>
            <a:ext cx="4135464" cy="4151939"/>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 name="Google Shape;16;p3"/>
          <p:cNvSpPr/>
          <p:nvPr/>
        </p:nvSpPr>
        <p:spPr>
          <a:xfrm rot="-3516704">
            <a:off x="8955929" y="-739505"/>
            <a:ext cx="4565185" cy="533308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 name="Google Shape;17;p3"/>
          <p:cNvSpPr/>
          <p:nvPr/>
        </p:nvSpPr>
        <p:spPr>
          <a:xfrm rot="2126950">
            <a:off x="55519" y="-1845457"/>
            <a:ext cx="3659525" cy="3638753"/>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 name="Google Shape;18;p3"/>
          <p:cNvSpPr txBox="1">
            <a:spLocks noGrp="1"/>
          </p:cNvSpPr>
          <p:nvPr>
            <p:ph type="title"/>
          </p:nvPr>
        </p:nvSpPr>
        <p:spPr>
          <a:xfrm>
            <a:off x="960000" y="2715967"/>
            <a:ext cx="5606800" cy="1634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33">
                <a:solidFill>
                  <a:schemeClr val="lt2"/>
                </a:solidFill>
                <a:latin typeface="Days One"/>
                <a:ea typeface="Days One"/>
                <a:cs typeface="Days One"/>
                <a:sym typeface="Days One"/>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9" name="Google Shape;19;p3"/>
          <p:cNvSpPr txBox="1">
            <a:spLocks noGrp="1"/>
          </p:cNvSpPr>
          <p:nvPr>
            <p:ph type="title" idx="2" hasCustomPrompt="1"/>
          </p:nvPr>
        </p:nvSpPr>
        <p:spPr>
          <a:xfrm>
            <a:off x="960000" y="1593567"/>
            <a:ext cx="56068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solidFill>
                  <a:schemeClr val="lt2"/>
                </a:solidFill>
                <a:latin typeface="Days One"/>
                <a:ea typeface="Days One"/>
                <a:cs typeface="Days One"/>
                <a:sym typeface="Days One"/>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0" name="Google Shape;20;p3"/>
          <p:cNvSpPr txBox="1">
            <a:spLocks noGrp="1"/>
          </p:cNvSpPr>
          <p:nvPr>
            <p:ph type="subTitle" idx="1"/>
          </p:nvPr>
        </p:nvSpPr>
        <p:spPr>
          <a:xfrm>
            <a:off x="960000" y="4739633"/>
            <a:ext cx="5813600" cy="52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64281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chemeClr val="accent1"/>
            </a:gs>
            <a:gs pos="79000">
              <a:schemeClr val="lt1"/>
            </a:gs>
            <a:gs pos="100000">
              <a:schemeClr val="accent6"/>
            </a:gs>
          </a:gsLst>
          <a:lin ang="8099331" scaled="0"/>
        </a:gradFill>
        <a:effectLst/>
      </p:bgPr>
    </p:bg>
    <p:spTree>
      <p:nvGrpSpPr>
        <p:cNvPr id="1" name="Shape 70"/>
        <p:cNvGrpSpPr/>
        <p:nvPr/>
      </p:nvGrpSpPr>
      <p:grpSpPr>
        <a:xfrm>
          <a:off x="0" y="0"/>
          <a:ext cx="0" cy="0"/>
          <a:chOff x="0" y="0"/>
          <a:chExt cx="0" cy="0"/>
        </a:xfrm>
      </p:grpSpPr>
      <p:sp>
        <p:nvSpPr>
          <p:cNvPr id="71" name="Google Shape;71;p13"/>
          <p:cNvSpPr/>
          <p:nvPr/>
        </p:nvSpPr>
        <p:spPr>
          <a:xfrm>
            <a:off x="-2384700" y="1767927"/>
            <a:ext cx="3574367" cy="3588607"/>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2" name="Google Shape;72;p13"/>
          <p:cNvSpPr/>
          <p:nvPr/>
        </p:nvSpPr>
        <p:spPr>
          <a:xfrm rot="-4243771">
            <a:off x="10028167" y="-433417"/>
            <a:ext cx="2420733" cy="279491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3" name="Google Shape;73;p13"/>
          <p:cNvSpPr txBox="1">
            <a:spLocks noGrp="1"/>
          </p:cNvSpPr>
          <p:nvPr>
            <p:ph type="title"/>
          </p:nvPr>
        </p:nvSpPr>
        <p:spPr>
          <a:xfrm>
            <a:off x="2347888" y="2102340"/>
            <a:ext cx="3459600" cy="73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4" name="Google Shape;74;p13"/>
          <p:cNvSpPr txBox="1">
            <a:spLocks noGrp="1"/>
          </p:cNvSpPr>
          <p:nvPr>
            <p:ph type="title" idx="2" hasCustomPrompt="1"/>
          </p:nvPr>
        </p:nvSpPr>
        <p:spPr>
          <a:xfrm>
            <a:off x="1189704" y="2132367"/>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5" name="Google Shape;75;p13"/>
          <p:cNvSpPr txBox="1">
            <a:spLocks noGrp="1"/>
          </p:cNvSpPr>
          <p:nvPr>
            <p:ph type="subTitle" idx="1"/>
          </p:nvPr>
        </p:nvSpPr>
        <p:spPr>
          <a:xfrm>
            <a:off x="2347871" y="3016000"/>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3"/>
          </p:nvPr>
        </p:nvSpPr>
        <p:spPr>
          <a:xfrm>
            <a:off x="2347888" y="4496928"/>
            <a:ext cx="3115200" cy="74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7" name="Google Shape;77;p13"/>
          <p:cNvSpPr txBox="1">
            <a:spLocks noGrp="1"/>
          </p:cNvSpPr>
          <p:nvPr>
            <p:ph type="title" idx="4" hasCustomPrompt="1"/>
          </p:nvPr>
        </p:nvSpPr>
        <p:spPr>
          <a:xfrm>
            <a:off x="1189704" y="4539400"/>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78" name="Google Shape;78;p13"/>
          <p:cNvSpPr txBox="1">
            <a:spLocks noGrp="1"/>
          </p:cNvSpPr>
          <p:nvPr>
            <p:ph type="subTitle" idx="5"/>
          </p:nvPr>
        </p:nvSpPr>
        <p:spPr>
          <a:xfrm>
            <a:off x="2347871" y="5412627"/>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6"/>
          </p:nvPr>
        </p:nvSpPr>
        <p:spPr>
          <a:xfrm>
            <a:off x="7427889" y="2089967"/>
            <a:ext cx="3574400" cy="73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0" name="Google Shape;80;p13"/>
          <p:cNvSpPr txBox="1">
            <a:spLocks noGrp="1"/>
          </p:cNvSpPr>
          <p:nvPr>
            <p:ph type="title" idx="7" hasCustomPrompt="1"/>
          </p:nvPr>
        </p:nvSpPr>
        <p:spPr>
          <a:xfrm>
            <a:off x="6262804" y="2120500"/>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1" name="Google Shape;81;p13"/>
          <p:cNvSpPr txBox="1">
            <a:spLocks noGrp="1"/>
          </p:cNvSpPr>
          <p:nvPr>
            <p:ph type="subTitle" idx="8"/>
          </p:nvPr>
        </p:nvSpPr>
        <p:spPr>
          <a:xfrm>
            <a:off x="7427871" y="300413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9"/>
          </p:nvPr>
        </p:nvSpPr>
        <p:spPr>
          <a:xfrm>
            <a:off x="7427896" y="4461900"/>
            <a:ext cx="3574400" cy="74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200">
                <a:solidFill>
                  <a:schemeClr val="lt2"/>
                </a:solidFill>
                <a:latin typeface="Days One"/>
                <a:ea typeface="Days One"/>
                <a:cs typeface="Days One"/>
                <a:sym typeface="Days On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3" name="Google Shape;83;p13"/>
          <p:cNvSpPr txBox="1">
            <a:spLocks noGrp="1"/>
          </p:cNvSpPr>
          <p:nvPr>
            <p:ph type="title" idx="13" hasCustomPrompt="1"/>
          </p:nvPr>
        </p:nvSpPr>
        <p:spPr>
          <a:xfrm>
            <a:off x="6262804" y="4506367"/>
            <a:ext cx="10896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lt2"/>
                </a:solidFill>
                <a:latin typeface="Days One"/>
                <a:ea typeface="Days One"/>
                <a:cs typeface="Days One"/>
                <a:sym typeface="Days On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4" name="Google Shape;84;p13"/>
          <p:cNvSpPr txBox="1">
            <a:spLocks noGrp="1"/>
          </p:cNvSpPr>
          <p:nvPr>
            <p:ph type="subTitle" idx="14"/>
          </p:nvPr>
        </p:nvSpPr>
        <p:spPr>
          <a:xfrm>
            <a:off x="7427871" y="5379593"/>
            <a:ext cx="3115200" cy="64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15"/>
          </p:nvPr>
        </p:nvSpPr>
        <p:spPr>
          <a:xfrm>
            <a:off x="960000" y="710567"/>
            <a:ext cx="10272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267">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14421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863A99-3C6D-4A17-AA5B-57DBBAAA706F}"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62530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63A99-3C6D-4A17-AA5B-57DBBAAA706F}"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145349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863A99-3C6D-4A17-AA5B-57DBBAAA706F}" type="datetimeFigureOut">
              <a:rPr lang="en-US" smtClean="0"/>
              <a:t>9/3/2022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1063745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863A99-3C6D-4A17-AA5B-57DBBAAA706F}" type="datetimeFigureOut">
              <a:rPr lang="en-US" smtClean="0"/>
              <a:t>9/3/2022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2498540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863A99-3C6D-4A17-AA5B-57DBBAAA706F}" type="datetimeFigureOut">
              <a:rPr lang="en-US" smtClean="0"/>
              <a:t>9/3/2022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232827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863A99-3C6D-4A17-AA5B-57DBBAAA706F}" type="datetimeFigureOut">
              <a:rPr lang="en-US" smtClean="0"/>
              <a:t>9/3/2022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03432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9/3/2022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477455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863A99-3C6D-4A17-AA5B-57DBBAAA706F}" type="datetimeFigureOut">
              <a:rPr lang="en-US" smtClean="0"/>
              <a:t>9/3/2022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C2A5FD0-5F7B-4A99-A63B-BC74F1E49565}" type="slidenum">
              <a:rPr lang="en-US" smtClean="0"/>
              <a:t>‹#›</a:t>
            </a:fld>
            <a:endParaRPr lang="en-US"/>
          </a:p>
        </p:txBody>
      </p:sp>
    </p:spTree>
    <p:extLst>
      <p:ext uri="{BB962C8B-B14F-4D97-AF65-F5344CB8AC3E}">
        <p14:creationId xmlns:p14="http://schemas.microsoft.com/office/powerpoint/2010/main" val="369182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1863A99-3C6D-4A17-AA5B-57DBBAAA706F}" type="datetimeFigureOut">
              <a:rPr lang="en-US" smtClean="0"/>
              <a:t>9/3/2022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C2A5FD0-5F7B-4A99-A63B-BC74F1E49565}" type="slidenum">
              <a:rPr lang="en-US" smtClean="0"/>
              <a:t>‹#›</a:t>
            </a:fld>
            <a:endParaRPr lang="en-US"/>
          </a:p>
        </p:txBody>
      </p:sp>
    </p:spTree>
    <p:extLst>
      <p:ext uri="{BB962C8B-B14F-4D97-AF65-F5344CB8AC3E}">
        <p14:creationId xmlns:p14="http://schemas.microsoft.com/office/powerpoint/2010/main" val="359442225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1.pn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260982D-F985-412A-8EB8-7E58374632CE}"/>
              </a:ext>
            </a:extLst>
          </p:cNvPr>
          <p:cNvSpPr>
            <a:spLocks noGrp="1" noChangeArrowheads="1"/>
          </p:cNvSpPr>
          <p:nvPr>
            <p:ph type="title"/>
          </p:nvPr>
        </p:nvSpPr>
        <p:spPr>
          <a:xfrm>
            <a:off x="1524000" y="63500"/>
            <a:ext cx="9144000" cy="838200"/>
          </a:xfrm>
        </p:spPr>
        <p:txBody>
          <a:bodyPr anchor="ctr">
            <a:normAutofit/>
          </a:bodyPr>
          <a:lstStyle/>
          <a:p>
            <a:pPr algn="ctr"/>
            <a:r>
              <a:rPr lang="en-US" altLang="en-US" sz="4000" b="1" dirty="0" err="1">
                <a:latin typeface="Arial" panose="020B0604020202020204" pitchFamily="34" charset="0"/>
              </a:rPr>
              <a:t>Môn</a:t>
            </a:r>
            <a:r>
              <a:rPr lang="en-US" altLang="en-US" sz="4000" b="1" dirty="0">
                <a:latin typeface="Arial" panose="020B0604020202020204" pitchFamily="34" charset="0"/>
              </a:rPr>
              <a:t> </a:t>
            </a:r>
            <a:r>
              <a:rPr lang="en-US" altLang="en-US" sz="4000" b="1" dirty="0" err="1">
                <a:latin typeface="Arial" panose="020B0604020202020204" pitchFamily="34" charset="0"/>
              </a:rPr>
              <a:t>học</a:t>
            </a:r>
            <a:r>
              <a:rPr lang="en-US" altLang="en-US" sz="4000" b="1" dirty="0">
                <a:latin typeface="Arial" panose="020B0604020202020204" pitchFamily="34" charset="0"/>
              </a:rPr>
              <a:t>: IoT </a:t>
            </a:r>
            <a:r>
              <a:rPr lang="en-US" altLang="en-US" sz="4000" b="1" dirty="0" err="1">
                <a:latin typeface="Arial" panose="020B0604020202020204" pitchFamily="34" charset="0"/>
              </a:rPr>
              <a:t>và</a:t>
            </a:r>
            <a:r>
              <a:rPr lang="en-US" altLang="en-US" sz="4000" b="1" dirty="0">
                <a:latin typeface="Arial" panose="020B0604020202020204" pitchFamily="34" charset="0"/>
              </a:rPr>
              <a:t> </a:t>
            </a:r>
            <a:r>
              <a:rPr lang="en-US" altLang="en-US" sz="4000" b="1" dirty="0" err="1">
                <a:latin typeface="Arial" panose="020B0604020202020204" pitchFamily="34" charset="0"/>
              </a:rPr>
              <a:t>Ứng</a:t>
            </a:r>
            <a:r>
              <a:rPr lang="en-US" altLang="en-US" sz="4000" b="1" dirty="0">
                <a:latin typeface="Arial" panose="020B0604020202020204" pitchFamily="34" charset="0"/>
              </a:rPr>
              <a:t> </a:t>
            </a:r>
            <a:r>
              <a:rPr lang="en-US" altLang="en-US" sz="4000" b="1" dirty="0" err="1">
                <a:latin typeface="Arial" panose="020B0604020202020204" pitchFamily="34" charset="0"/>
              </a:rPr>
              <a:t>dụng</a:t>
            </a:r>
            <a:endParaRPr lang="en-US" altLang="en-US" sz="2200" b="1" dirty="0">
              <a:latin typeface="Arial" panose="020B0604020202020204" pitchFamily="34" charset="0"/>
            </a:endParaRPr>
          </a:p>
        </p:txBody>
      </p:sp>
      <p:cxnSp>
        <p:nvCxnSpPr>
          <p:cNvPr id="7" name="Straight Connector 6">
            <a:extLst>
              <a:ext uri="{FF2B5EF4-FFF2-40B4-BE49-F238E27FC236}">
                <a16:creationId xmlns:a16="http://schemas.microsoft.com/office/drawing/2014/main" id="{E8AD43D2-B6F3-4FEF-670A-9A1AC80AD826}"/>
              </a:ext>
            </a:extLst>
          </p:cNvPr>
          <p:cNvCxnSpPr>
            <a:cxnSpLocks/>
          </p:cNvCxnSpPr>
          <p:nvPr/>
        </p:nvCxnSpPr>
        <p:spPr>
          <a:xfrm>
            <a:off x="253218" y="1219200"/>
            <a:ext cx="117605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EEFD46AD-16DE-5655-7554-F4317A50815F}"/>
              </a:ext>
            </a:extLst>
          </p:cNvPr>
          <p:cNvSpPr txBox="1">
            <a:spLocks noChangeArrowheads="1"/>
          </p:cNvSpPr>
          <p:nvPr/>
        </p:nvSpPr>
        <p:spPr bwMode="auto">
          <a:xfrm>
            <a:off x="1791855" y="1219200"/>
            <a:ext cx="9319490" cy="1440872"/>
          </a:xfrm>
          <a:prstGeom prst="rect">
            <a:avLst/>
          </a:prstGeom>
          <a:noFill/>
          <a:ln>
            <a:noFill/>
          </a:ln>
          <a:effectLst/>
        </p:spPr>
        <p:txBody>
          <a:bodyPr anchor="ctr"/>
          <a:lst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marL="223838" indent="-223838" eaLnBrk="1" hangingPunct="1">
              <a:defRPr/>
            </a:pPr>
            <a:r>
              <a:rPr lang="en-US" altLang="en-US" sz="2500" b="1" dirty="0" err="1">
                <a:solidFill>
                  <a:schemeClr val="bg2">
                    <a:lumMod val="10000"/>
                  </a:schemeClr>
                </a:solidFill>
                <a:latin typeface="Arial" panose="020B0604020202020204" pitchFamily="34" charset="0"/>
              </a:rPr>
              <a:t>Chương</a:t>
            </a:r>
            <a:r>
              <a:rPr lang="en-US" altLang="en-US" sz="2500" b="1" dirty="0">
                <a:solidFill>
                  <a:schemeClr val="bg2">
                    <a:lumMod val="10000"/>
                  </a:schemeClr>
                </a:solidFill>
                <a:latin typeface="Arial" panose="020B0604020202020204" pitchFamily="34" charset="0"/>
              </a:rPr>
              <a:t> 4: </a:t>
            </a:r>
            <a:r>
              <a:rPr lang="en-US" altLang="en-US" sz="2500" b="1" dirty="0" err="1">
                <a:solidFill>
                  <a:schemeClr val="bg2">
                    <a:lumMod val="10000"/>
                  </a:schemeClr>
                </a:solidFill>
                <a:latin typeface="Arial" panose="020B0604020202020204" pitchFamily="34" charset="0"/>
              </a:rPr>
              <a:t>Giới</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thiệu</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các</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mô</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hình</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ứng</a:t>
            </a:r>
            <a:r>
              <a:rPr lang="en-US" altLang="en-US" sz="2500" b="1" dirty="0">
                <a:solidFill>
                  <a:schemeClr val="bg2">
                    <a:lumMod val="10000"/>
                  </a:schemeClr>
                </a:solidFill>
                <a:latin typeface="Arial" panose="020B0604020202020204" pitchFamily="34" charset="0"/>
              </a:rPr>
              <a:t> </a:t>
            </a:r>
            <a:r>
              <a:rPr lang="en-US" altLang="en-US" sz="2500" b="1" dirty="0" err="1">
                <a:solidFill>
                  <a:schemeClr val="bg2">
                    <a:lumMod val="10000"/>
                  </a:schemeClr>
                </a:solidFill>
                <a:latin typeface="Arial" panose="020B0604020202020204" pitchFamily="34" charset="0"/>
              </a:rPr>
              <a:t>dụng</a:t>
            </a:r>
            <a:r>
              <a:rPr lang="en-US" altLang="en-US" sz="2500" b="1" dirty="0">
                <a:solidFill>
                  <a:schemeClr val="bg2">
                    <a:lumMod val="10000"/>
                  </a:schemeClr>
                </a:solidFill>
                <a:latin typeface="Arial" panose="020B0604020202020204" pitchFamily="34" charset="0"/>
              </a:rPr>
              <a:t> IoT  </a:t>
            </a:r>
            <a:r>
              <a:rPr lang="en-US" altLang="en-US" sz="2500" dirty="0">
                <a:solidFill>
                  <a:schemeClr val="bg2">
                    <a:lumMod val="10000"/>
                  </a:schemeClr>
                </a:solidFill>
                <a:latin typeface="Arial" panose="020B0604020202020204" pitchFamily="34" charset="0"/>
              </a:rPr>
              <a:t> </a:t>
            </a:r>
            <a:endParaRPr lang="en-US" altLang="en-US" sz="2800" dirty="0">
              <a:solidFill>
                <a:schemeClr val="accent1">
                  <a:lumMod val="75000"/>
                </a:schemeClr>
              </a:solidFill>
              <a:latin typeface="Arial" panose="020B0604020202020204" pitchFamily="34" charset="0"/>
            </a:endParaRPr>
          </a:p>
          <a:p>
            <a:pPr eaLnBrk="1" hangingPunct="1">
              <a:defRPr/>
            </a:pPr>
            <a:endParaRPr lang="en-US" altLang="en-US" sz="4000"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CẢNH BÁO CHÁY</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Code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hệ</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thống</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báo</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cháy</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a:p>
            <a:pPr marL="0" marR="6773" indent="0">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Sensor =2;// Cổng DO cảm biến gắng với cổng 2</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Value;</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LedPin =13; //Chân + đèn led gắn cổng 13</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void setup()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 put your setup code here, to run once:</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Serial.begin(9600);</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pinMode(Sensor, INPUT);</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pinMode(LedPin, OUTPUT);</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digitalWrite(LedPin, LOW);</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305306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CẢNH BÁO CHÁY</a:t>
            </a:r>
            <a:endParaRPr sz="3333" dirty="0"/>
          </a:p>
        </p:txBody>
      </p:sp>
      <p:sp>
        <p:nvSpPr>
          <p:cNvPr id="481" name="Google Shape;481;p43"/>
          <p:cNvSpPr txBox="1">
            <a:spLocks noGrp="1"/>
          </p:cNvSpPr>
          <p:nvPr>
            <p:ph type="body" idx="1"/>
          </p:nvPr>
        </p:nvSpPr>
        <p:spPr>
          <a:xfrm>
            <a:off x="708651" y="1112984"/>
            <a:ext cx="10776212" cy="5745017"/>
          </a:xfrm>
          <a:prstGeom prst="rect">
            <a:avLst/>
          </a:prstGeom>
        </p:spPr>
        <p:txBody>
          <a:bodyPr spcFirstLastPara="1" vert="horz" wrap="square" lIns="121900" tIns="121900" rIns="121900" bIns="121900" rtlCol="0" anchor="t" anchorCtr="0">
            <a:noAutofit/>
          </a:bodyPr>
          <a:lstStyle/>
          <a:p>
            <a:pPr marL="0" marR="6773" indent="0">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void loop()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 put your main code here, to run repeatedly:</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Value = digitalRead(Sensor);</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if(Value ==1)</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digitalWrite(LedPin,LOW);</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Serial.println("Đèn OFF - KHÔNG CÓ CHÁY");</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else</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digitalWrite(LedPin, HIGH);</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Serial.println("Đèn ON - CÓ CHÁY");</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delay(1000);</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p:txBody>
      </p:sp>
      <p:grpSp>
        <p:nvGrpSpPr>
          <p:cNvPr id="499" name="Google Shape;499;p43"/>
          <p:cNvGrpSpPr/>
          <p:nvPr/>
        </p:nvGrpSpPr>
        <p:grpSpPr>
          <a:xfrm rot="5400000">
            <a:off x="10653742" y="577485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5705"/>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810254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87960" y="259640"/>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VIDEO HỆ THỐNG CẢNH BÁO CHÁY</a:t>
            </a:r>
            <a:endParaRPr sz="3333" dirty="0"/>
          </a:p>
        </p:txBody>
      </p:sp>
      <p:sp>
        <p:nvSpPr>
          <p:cNvPr id="481" name="Google Shape;481;p43"/>
          <p:cNvSpPr txBox="1">
            <a:spLocks noGrp="1"/>
          </p:cNvSpPr>
          <p:nvPr>
            <p:ph type="body" idx="1"/>
          </p:nvPr>
        </p:nvSpPr>
        <p:spPr>
          <a:xfrm>
            <a:off x="708651" y="1112983"/>
            <a:ext cx="10179263" cy="5316343"/>
          </a:xfrm>
          <a:prstGeom prst="rect">
            <a:avLst/>
          </a:prstGeom>
        </p:spPr>
        <p:txBody>
          <a:bodyPr spcFirstLastPara="1" vert="horz" wrap="square" lIns="121900" tIns="121900" rIns="121900" bIns="121900" rtlCol="0" anchor="t" anchorCtr="0">
            <a:noAutofit/>
          </a:bodyPr>
          <a:lstStyle/>
          <a:p>
            <a:pPr marL="0" marR="6773" indent="0">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1105302" y="610599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1540191" y="6646745"/>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 name="357000605614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4383" y="857098"/>
            <a:ext cx="3228912" cy="5745017"/>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2294" y="856152"/>
            <a:ext cx="4268919" cy="5697845"/>
          </a:xfrm>
          <a:prstGeom prst="rect">
            <a:avLst/>
          </a:prstGeom>
        </p:spPr>
      </p:pic>
    </p:spTree>
    <p:extLst>
      <p:ext uri="{BB962C8B-B14F-4D97-AF65-F5344CB8AC3E}">
        <p14:creationId xmlns:p14="http://schemas.microsoft.com/office/powerpoint/2010/main" val="1973286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ĐO NHIỆT ĐỘ PHÒNG</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Chuẩn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bị</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Mô</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hình</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Board Arduino UNO R3</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Cảm</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biến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nhiệt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độ</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LM35</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đèn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LED</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cái</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loa</a:t>
            </a: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1" name="Picture 2" descr="http://k2.arduino.vn/img/2014/08/23/0/738_8821-1408764274-0-lm35-bb.750x43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203" y="1736126"/>
            <a:ext cx="6655816" cy="388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742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ĐO NHIỆT ĐỘ PHÒNG</a:t>
            </a:r>
            <a:endParaRPr sz="3333" dirty="0"/>
          </a:p>
        </p:txBody>
      </p:sp>
      <p:sp>
        <p:nvSpPr>
          <p:cNvPr id="481" name="Google Shape;481;p43"/>
          <p:cNvSpPr txBox="1">
            <a:spLocks noGrp="1"/>
          </p:cNvSpPr>
          <p:nvPr>
            <p:ph type="body" idx="1"/>
          </p:nvPr>
        </p:nvSpPr>
        <p:spPr>
          <a:xfrm>
            <a:off x="708651" y="1112983"/>
            <a:ext cx="10776212" cy="4861079"/>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Code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hệ</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thống</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báo</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cháy</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a:p>
            <a:pPr marL="0" marR="6773" indent="0">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sensorPin = A0;// chân analog kết nối tới cảm biến LM35</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LedPin =13;</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void setup() {</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Serial.begin(9600);  //Khởi động Serial ở mức baudrate 9600</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pinMode(LedPin, OUTPUT);</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analogWrite(LedPin, LOW);</a:t>
            </a:r>
            <a:b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70319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34757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ĐO NHIỆT ĐỘ PHÒNG</a:t>
            </a:r>
            <a:endParaRPr sz="3333" dirty="0"/>
          </a:p>
        </p:txBody>
      </p:sp>
      <p:sp>
        <p:nvSpPr>
          <p:cNvPr id="481" name="Google Shape;481;p43"/>
          <p:cNvSpPr txBox="1">
            <a:spLocks noGrp="1"/>
          </p:cNvSpPr>
          <p:nvPr>
            <p:ph type="body" idx="1"/>
          </p:nvPr>
        </p:nvSpPr>
        <p:spPr>
          <a:xfrm>
            <a:off x="708651" y="844760"/>
            <a:ext cx="10776212" cy="5745017"/>
          </a:xfrm>
          <a:prstGeom prst="rect">
            <a:avLst/>
          </a:prstGeom>
        </p:spPr>
        <p:txBody>
          <a:bodyPr spcFirstLastPara="1" vert="horz" wrap="square" lIns="121900" tIns="121900" rIns="121900" bIns="121900" rtlCol="0" anchor="t" anchorCtr="0">
            <a:noAutofit/>
          </a:bodyPr>
          <a:lstStyle/>
          <a:p>
            <a:pPr marL="0" marR="6773" indent="0">
              <a:lnSpc>
                <a:spcPct val="125000"/>
              </a:lnSpc>
              <a:spcBef>
                <a:spcPts val="127"/>
              </a:spcBef>
              <a:buNone/>
            </a:pP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void loop() {</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int reading = analogRead(sensorPin); //đọc giá trị từ cảm biến LM35</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//tính ra giá trị hiệu điện thế (đơn vị Volt) từ giá trị cảm biến</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float voltage = reading * 5.0 / 1024.0; </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float temp = voltage * 100.0; //10mV = 1 độ C.</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if(temp &gt;= 30.00)</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digitalWrite(LedPin,LOW);</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Serial.println("Nhiệt độ nhỏ hơn 30 độ");</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  else</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digitalWrite(LedPin, HIGH);</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Serial.println("Nhiệt độ lớn hơn 30 độ");</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Serial.println(temp);</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delay(1000);//đợi 1 giây cho lần đọc tiếp theo</a:t>
            </a:r>
            <a:b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br>
            <a:r>
              <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a:t>
            </a:r>
          </a:p>
        </p:txBody>
      </p:sp>
      <p:grpSp>
        <p:nvGrpSpPr>
          <p:cNvPr id="499" name="Google Shape;499;p43"/>
          <p:cNvGrpSpPr/>
          <p:nvPr/>
        </p:nvGrpSpPr>
        <p:grpSpPr>
          <a:xfrm rot="5400000">
            <a:off x="10653742" y="577485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5705"/>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1672339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4547" y="302417"/>
            <a:ext cx="10734328" cy="643600"/>
          </a:xfrm>
          <a:prstGeom prst="rect">
            <a:avLst/>
          </a:prstGeom>
        </p:spPr>
        <p:txBody>
          <a:bodyPr spcFirstLastPara="1" vert="horz" wrap="square" lIns="121900" tIns="121900" rIns="121900" bIns="121900" rtlCol="0" anchor="ctr" anchorCtr="0">
            <a:noAutofit/>
          </a:bodyPr>
          <a:lstStyle/>
          <a:p>
            <a:pPr lvl="0"/>
            <a:r>
              <a:rPr lang="en-US" sz="3333" dirty="0"/>
              <a:t>VÍ DỤ: VIDEO HỆ THỐNG ĐO NHIỆT ĐỘ PHÒNG</a:t>
            </a:r>
            <a:endParaRPr sz="3333" dirty="0"/>
          </a:p>
        </p:txBody>
      </p:sp>
      <p:pic>
        <p:nvPicPr>
          <p:cNvPr id="3" name="Picture 2"/>
          <p:cNvPicPr>
            <a:picLocks noChangeAspect="1"/>
          </p:cNvPicPr>
          <p:nvPr/>
        </p:nvPicPr>
        <p:blipFill>
          <a:blip r:embed="rId5"/>
          <a:stretch>
            <a:fillRect/>
          </a:stretch>
        </p:blipFill>
        <p:spPr>
          <a:xfrm>
            <a:off x="7481896" y="1041940"/>
            <a:ext cx="3750112" cy="5137385"/>
          </a:xfrm>
          <a:prstGeom prst="rect">
            <a:avLst/>
          </a:prstGeom>
        </p:spPr>
      </p:pic>
      <p:sp>
        <p:nvSpPr>
          <p:cNvPr id="481" name="Google Shape;481;p43"/>
          <p:cNvSpPr txBox="1">
            <a:spLocks noGrp="1"/>
          </p:cNvSpPr>
          <p:nvPr>
            <p:ph type="body" idx="1"/>
          </p:nvPr>
        </p:nvSpPr>
        <p:spPr>
          <a:xfrm>
            <a:off x="708651" y="844760"/>
            <a:ext cx="10776212" cy="5745017"/>
          </a:xfrm>
          <a:prstGeom prst="rect">
            <a:avLst/>
          </a:prstGeom>
        </p:spPr>
        <p:txBody>
          <a:bodyPr spcFirstLastPara="1" vert="horz" wrap="square" lIns="121900" tIns="121900" rIns="121900" bIns="121900" rtlCol="0" anchor="t" anchorCtr="0">
            <a:noAutofit/>
          </a:bodyPr>
          <a:lstStyle/>
          <a:p>
            <a:pPr marL="0" marR="6773" indent="0">
              <a:lnSpc>
                <a:spcPct val="125000"/>
              </a:lnSpc>
              <a:spcBef>
                <a:spcPts val="127"/>
              </a:spcBef>
              <a:buNone/>
            </a:pPr>
            <a:endParaRPr lang="vi-VN" sz="1600"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77485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5705"/>
            <a:ext cx="9004000" cy="0"/>
          </a:xfrm>
          <a:prstGeom prst="straightConnector1">
            <a:avLst/>
          </a:prstGeom>
          <a:noFill/>
          <a:ln w="19050" cap="flat" cmpd="sng">
            <a:solidFill>
              <a:schemeClr val="lt2"/>
            </a:solidFill>
            <a:prstDash val="solid"/>
            <a:round/>
            <a:headEnd type="none" w="med" len="med"/>
            <a:tailEnd type="none" w="med" len="med"/>
          </a:ln>
        </p:spPr>
      </p:cxn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2" name="35700058636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1562" y="1488359"/>
            <a:ext cx="6265177" cy="3521411"/>
          </a:xfrm>
          <a:prstGeom prst="rect">
            <a:avLst/>
          </a:prstGeom>
        </p:spPr>
      </p:pic>
    </p:spTree>
    <p:extLst>
      <p:ext uri="{BB962C8B-B14F-4D97-AF65-F5344CB8AC3E}">
        <p14:creationId xmlns:p14="http://schemas.microsoft.com/office/powerpoint/2010/main" val="32698536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PHÁT HIỆN XÂM NHẬP</a:t>
            </a:r>
            <a:endParaRPr sz="3333" dirty="0"/>
          </a:p>
        </p:txBody>
      </p:sp>
      <p:sp>
        <p:nvSpPr>
          <p:cNvPr id="481" name="Google Shape;481;p43"/>
          <p:cNvSpPr txBox="1">
            <a:spLocks noGrp="1"/>
          </p:cNvSpPr>
          <p:nvPr>
            <p:ph type="body" idx="1"/>
          </p:nvPr>
        </p:nvSpPr>
        <p:spPr>
          <a:xfrm>
            <a:off x="708651" y="1332439"/>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Hệ thống phát hiện xâm nhập gia đình sử dụng camera an ninh và cảm  biến (chẳng hạn như cảm biến PIR và cảm biến cửa) để phát hiện xâm  nhập và đưa ra cảnh báo. Cảnh báo có thể ở dạng SMS hoặc email được  gửi đến người dùng.</a:t>
            </a:r>
          </a:p>
          <a:p>
            <a:pPr marL="0" marR="6773" indent="0" algn="just">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Các hệ thống tiên tiến thậm chí có thể gửi các cảnh báo chi tiết như lấy  hình ảnh hoặc một đoạn video ngắn được gửi dưới dạng tệp đính kèm  email. Hệ thống phát hiện xâm nhập được kiểm soát bằng đám mây sử  dụng các dịch vụ nhận biết vị trí, trong đó vị trí địa lý của mỗi nút của hệ  thống tự động hóa gia đình được phát hiện và lưu trữ độc lập trên đám  mây</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332555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CHỐNG TRỘM</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Chuẩn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bị</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Mô</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hình</a:t>
            </a: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0" name="Picture 29">
            <a:extLst>
              <a:ext uri="{FF2B5EF4-FFF2-40B4-BE49-F238E27FC236}">
                <a16:creationId xmlns:a16="http://schemas.microsoft.com/office/drawing/2014/main" id="{163DD6A8-E610-3801-16F6-CBD0148E4EFF}"/>
              </a:ext>
            </a:extLst>
          </p:cNvPr>
          <p:cNvPicPr>
            <a:picLocks noChangeAspect="1"/>
          </p:cNvPicPr>
          <p:nvPr/>
        </p:nvPicPr>
        <p:blipFill>
          <a:blip r:embed="rId3"/>
          <a:stretch>
            <a:fillRect/>
          </a:stretch>
        </p:blipFill>
        <p:spPr>
          <a:xfrm>
            <a:off x="670812" y="2571264"/>
            <a:ext cx="4202176" cy="1644888"/>
          </a:xfrm>
          <a:prstGeom prst="rect">
            <a:avLst/>
          </a:prstGeom>
        </p:spPr>
      </p:pic>
      <p:pic>
        <p:nvPicPr>
          <p:cNvPr id="31" name="Picture 4">
            <a:extLst>
              <a:ext uri="{FF2B5EF4-FFF2-40B4-BE49-F238E27FC236}">
                <a16:creationId xmlns:a16="http://schemas.microsoft.com/office/drawing/2014/main" id="{14608C89-B0DE-226C-E573-6026BFECA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795" y="1752633"/>
            <a:ext cx="5999597" cy="430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139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CODE HỆ THỐNG CHỐNG TRỘM</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2" name="Picture 31">
            <a:extLst>
              <a:ext uri="{FF2B5EF4-FFF2-40B4-BE49-F238E27FC236}">
                <a16:creationId xmlns:a16="http://schemas.microsoft.com/office/drawing/2014/main" id="{7A145778-9105-9074-B2DB-7D56C237A141}"/>
              </a:ext>
            </a:extLst>
          </p:cNvPr>
          <p:cNvPicPr>
            <a:picLocks noChangeAspect="1"/>
          </p:cNvPicPr>
          <p:nvPr/>
        </p:nvPicPr>
        <p:blipFill>
          <a:blip r:embed="rId3"/>
          <a:stretch>
            <a:fillRect/>
          </a:stretch>
        </p:blipFill>
        <p:spPr>
          <a:xfrm>
            <a:off x="721624" y="1356824"/>
            <a:ext cx="4813545" cy="4713261"/>
          </a:xfrm>
          <a:prstGeom prst="rect">
            <a:avLst/>
          </a:prstGeom>
        </p:spPr>
      </p:pic>
      <p:pic>
        <p:nvPicPr>
          <p:cNvPr id="33" name="Picture 32">
            <a:extLst>
              <a:ext uri="{FF2B5EF4-FFF2-40B4-BE49-F238E27FC236}">
                <a16:creationId xmlns:a16="http://schemas.microsoft.com/office/drawing/2014/main" id="{433E4200-1C4E-6BA6-7016-0064F743602A}"/>
              </a:ext>
            </a:extLst>
          </p:cNvPr>
          <p:cNvPicPr>
            <a:picLocks noChangeAspect="1"/>
          </p:cNvPicPr>
          <p:nvPr/>
        </p:nvPicPr>
        <p:blipFill>
          <a:blip r:embed="rId4"/>
          <a:stretch>
            <a:fillRect/>
          </a:stretch>
        </p:blipFill>
        <p:spPr>
          <a:xfrm>
            <a:off x="5717268" y="1382504"/>
            <a:ext cx="4710509" cy="4612373"/>
          </a:xfrm>
          <a:prstGeom prst="rect">
            <a:avLst/>
          </a:prstGeom>
        </p:spPr>
      </p:pic>
    </p:spTree>
    <p:extLst>
      <p:ext uri="{BB962C8B-B14F-4D97-AF65-F5344CB8AC3E}">
        <p14:creationId xmlns:p14="http://schemas.microsoft.com/office/powerpoint/2010/main" val="2532440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810064" y="713333"/>
            <a:ext cx="10421936" cy="643600"/>
          </a:xfrm>
          <a:prstGeom prst="rect">
            <a:avLst/>
          </a:prstGeom>
        </p:spPr>
        <p:txBody>
          <a:bodyPr spcFirstLastPara="1" vert="horz" wrap="square" lIns="121900" tIns="121900" rIns="121900" bIns="121900" rtlCol="0" anchor="ctr" anchorCtr="0">
            <a:noAutofit/>
          </a:bodyPr>
          <a:lstStyle/>
          <a:p>
            <a:r>
              <a:rPr lang="en-US" sz="3333" dirty="0" err="1">
                <a:solidFill>
                  <a:schemeClr val="bg1">
                    <a:lumMod val="10000"/>
                  </a:schemeClr>
                </a:solidFill>
                <a:latin typeface="Lato" panose="020B0604020202020204" charset="0"/>
                <a:ea typeface="Lato" panose="020B0604020202020204" charset="0"/>
                <a:cs typeface="Lato" panose="020B0604020202020204" charset="0"/>
              </a:rPr>
              <a:t>Mục</a:t>
            </a:r>
            <a:r>
              <a:rPr lang="en-US" sz="3333" dirty="0">
                <a:solidFill>
                  <a:schemeClr val="bg1">
                    <a:lumMod val="10000"/>
                  </a:schemeClr>
                </a:solidFill>
                <a:latin typeface="Lato" panose="020B0604020202020204" charset="0"/>
                <a:ea typeface="Lato" panose="020B0604020202020204" charset="0"/>
                <a:cs typeface="Lato" panose="020B0604020202020204" charset="0"/>
              </a:rPr>
              <a:t> </a:t>
            </a:r>
            <a:r>
              <a:rPr lang="en-US" sz="3333" dirty="0" err="1">
                <a:solidFill>
                  <a:schemeClr val="bg1">
                    <a:lumMod val="10000"/>
                  </a:schemeClr>
                </a:solidFill>
                <a:latin typeface="Lato" panose="020B0604020202020204" charset="0"/>
                <a:ea typeface="Lato" panose="020B0604020202020204" charset="0"/>
                <a:cs typeface="Lato" panose="020B0604020202020204" charset="0"/>
              </a:rPr>
              <a:t>tiêu</a:t>
            </a:r>
            <a:r>
              <a:rPr lang="en-US" sz="3333" dirty="0">
                <a:solidFill>
                  <a:schemeClr val="bg1">
                    <a:lumMod val="10000"/>
                  </a:schemeClr>
                </a:solidFill>
                <a:latin typeface="Lato" panose="020B0604020202020204" charset="0"/>
                <a:ea typeface="Lato" panose="020B0604020202020204" charset="0"/>
                <a:cs typeface="Lato" panose="020B0604020202020204" charset="0"/>
              </a:rPr>
              <a:t>:</a:t>
            </a:r>
            <a:endParaRPr sz="3333" dirty="0">
              <a:solidFill>
                <a:schemeClr val="bg1">
                  <a:lumMod val="10000"/>
                </a:schemeClr>
              </a:solidFill>
              <a:latin typeface="Lato" panose="020B0604020202020204" charset="0"/>
              <a:ea typeface="Lato" panose="020B0604020202020204" charset="0"/>
              <a:cs typeface="Lato" panose="020B0604020202020204" charset="0"/>
            </a:endParaRPr>
          </a:p>
        </p:txBody>
      </p:sp>
      <p:sp>
        <p:nvSpPr>
          <p:cNvPr id="481" name="Google Shape;481;p43"/>
          <p:cNvSpPr txBox="1">
            <a:spLocks noGrp="1"/>
          </p:cNvSpPr>
          <p:nvPr>
            <p:ph type="body" idx="1"/>
          </p:nvPr>
        </p:nvSpPr>
        <p:spPr>
          <a:xfrm>
            <a:off x="810065" y="1416908"/>
            <a:ext cx="10749759" cy="4277801"/>
          </a:xfrm>
          <a:prstGeom prst="rect">
            <a:avLst/>
          </a:prstGeom>
        </p:spPr>
        <p:txBody>
          <a:bodyPr spcFirstLastPara="1" vert="horz" wrap="square" lIns="121900" tIns="121900" rIns="121900" bIns="121900" rtlCol="0" anchor="t" anchorCtr="0">
            <a:noAutofit/>
          </a:bodyPr>
          <a:lstStyle/>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Nắm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rõ</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các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lĩnh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vực</a:t>
            </a:r>
            <a:r>
              <a:rPr lang="en-US" dirty="0">
                <a:solidFill>
                  <a:schemeClr val="bg1">
                    <a:lumMod val="10000"/>
                  </a:schemeClr>
                </a:solidFill>
                <a:latin typeface="Lato"/>
                <a:ea typeface="Lato"/>
                <a:cs typeface="Lato"/>
                <a:sym typeface="Lato"/>
              </a:rPr>
              <a:t>.</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Hiểu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một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số</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mô</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hình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 </a:t>
            </a:r>
            <a:r>
              <a:rPr lang="en-US" dirty="0" err="1">
                <a:solidFill>
                  <a:schemeClr val="bg1">
                    <a:lumMod val="10000"/>
                  </a:schemeClr>
                </a:solidFill>
                <a:latin typeface="Lato"/>
                <a:ea typeface="Lato"/>
                <a:cs typeface="Lato"/>
                <a:sym typeface="Lato"/>
              </a:rPr>
              <a:t>hiện</a:t>
            </a:r>
            <a:r>
              <a:rPr lang="en-US" dirty="0">
                <a:solidFill>
                  <a:schemeClr val="bg1">
                    <a:lumMod val="10000"/>
                  </a:schemeClr>
                </a:solidFill>
                <a:latin typeface="Lato"/>
                <a:ea typeface="Lato"/>
                <a:cs typeface="Lato"/>
                <a:sym typeface="Lato"/>
              </a:rPr>
              <a:t> nay.</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Tìm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hiểu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các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các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lĩnh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vực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sức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khỏe</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nghiệp</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thành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phố</a:t>
            </a:r>
            <a:r>
              <a:rPr lang="en-US" dirty="0">
                <a:solidFill>
                  <a:schemeClr val="bg1">
                    <a:lumMod val="10000"/>
                  </a:schemeClr>
                </a:solidFill>
                <a:latin typeface="Lato"/>
                <a:ea typeface="Lato"/>
                <a:cs typeface="Lato"/>
                <a:sym typeface="Lato"/>
              </a:rPr>
              <a:t>.</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Hiểu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rõ</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thiết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kế</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mạch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đọc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cảm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biến</a:t>
            </a:r>
            <a:r>
              <a:rPr lang="en-US" dirty="0">
                <a:solidFill>
                  <a:schemeClr val="bg1">
                    <a:lumMod val="10000"/>
                  </a:schemeClr>
                </a:solidFill>
                <a:latin typeface="Lato"/>
                <a:ea typeface="Lato"/>
                <a:cs typeface="Lato"/>
                <a:sym typeface="Lato"/>
              </a:rPr>
              <a:t>.</a:t>
            </a:r>
            <a:endParaRPr lang="vi-VN" dirty="0">
              <a:solidFill>
                <a:schemeClr val="bg1">
                  <a:lumMod val="10000"/>
                </a:schemeClr>
              </a:solidFill>
              <a:latin typeface="Lato"/>
              <a:ea typeface="Lato"/>
              <a:cs typeface="Lato"/>
              <a:sym typeface="Lato"/>
            </a:endParaRPr>
          </a:p>
          <a:p>
            <a:pPr marL="0" indent="0">
              <a:buClr>
                <a:srgbClr val="273D40"/>
              </a:buClr>
              <a:buSzPts val="600"/>
              <a:buNone/>
            </a:pPr>
            <a:endParaRPr lang="vi-VN" dirty="0">
              <a:solidFill>
                <a:schemeClr val="bg2"/>
              </a:solidFill>
              <a:effectLst>
                <a:outerShdw blurRad="38100" dist="38100" dir="2700000" algn="tl">
                  <a:srgbClr val="000000">
                    <a:alpha val="43137"/>
                  </a:srgbClr>
                </a:outerShdw>
              </a:effectLst>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61949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CODE HỆ THỐNG CHỐNG TRỘM</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4" name="Picture 33">
            <a:extLst>
              <a:ext uri="{FF2B5EF4-FFF2-40B4-BE49-F238E27FC236}">
                <a16:creationId xmlns:a16="http://schemas.microsoft.com/office/drawing/2014/main" id="{917518A1-04BA-684C-CB9F-8A1DCB1D0F14}"/>
              </a:ext>
            </a:extLst>
          </p:cNvPr>
          <p:cNvPicPr>
            <a:picLocks noChangeAspect="1"/>
          </p:cNvPicPr>
          <p:nvPr/>
        </p:nvPicPr>
        <p:blipFill>
          <a:blip r:embed="rId3"/>
          <a:stretch>
            <a:fillRect/>
          </a:stretch>
        </p:blipFill>
        <p:spPr>
          <a:xfrm>
            <a:off x="1902710" y="1362718"/>
            <a:ext cx="4194047" cy="4704209"/>
          </a:xfrm>
          <a:prstGeom prst="rect">
            <a:avLst/>
          </a:prstGeom>
        </p:spPr>
      </p:pic>
    </p:spTree>
    <p:extLst>
      <p:ext uri="{BB962C8B-B14F-4D97-AF65-F5344CB8AC3E}">
        <p14:creationId xmlns:p14="http://schemas.microsoft.com/office/powerpoint/2010/main" val="2791142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856643"/>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2</a:t>
            </a:r>
            <a:r>
              <a:rPr lang="vi-VN" sz="4267" dirty="0"/>
              <a:t> </a:t>
            </a:r>
            <a:r>
              <a:rPr lang="en-GB" sz="4267" dirty="0"/>
              <a:t>Smart city</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en-US"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THÀNH PHỐ THÔNG MINH</a:t>
            </a:r>
            <a:endPar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endParaRPr>
          </a:p>
        </p:txBody>
      </p:sp>
    </p:spTree>
    <p:extLst>
      <p:ext uri="{BB962C8B-B14F-4D97-AF65-F5344CB8AC3E}">
        <p14:creationId xmlns:p14="http://schemas.microsoft.com/office/powerpoint/2010/main" val="20123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err="1"/>
              <a:t>Bãi</a:t>
            </a:r>
            <a:r>
              <a:rPr lang="en-US" sz="3333" dirty="0"/>
              <a:t> </a:t>
            </a:r>
            <a:r>
              <a:rPr lang="en-US" sz="3333" dirty="0" err="1"/>
              <a:t>đỗ</a:t>
            </a:r>
            <a:r>
              <a:rPr lang="en-US" sz="3333" dirty="0"/>
              <a:t> </a:t>
            </a:r>
            <a:r>
              <a:rPr lang="en-US" sz="3333" dirty="0" err="1"/>
              <a:t>xe</a:t>
            </a:r>
            <a:r>
              <a:rPr lang="en-US" sz="3333" dirty="0"/>
              <a:t> </a:t>
            </a:r>
            <a:r>
              <a:rPr lang="en-US" sz="3333" dirty="0" err="1"/>
              <a:t>thông</a:t>
            </a:r>
            <a:r>
              <a:rPr lang="en-US" sz="3333" dirty="0"/>
              <a:t> minh</a:t>
            </a:r>
          </a:p>
        </p:txBody>
      </p:sp>
      <p:sp>
        <p:nvSpPr>
          <p:cNvPr id="481" name="Google Shape;481;p43"/>
          <p:cNvSpPr txBox="1">
            <a:spLocks noGrp="1"/>
          </p:cNvSpPr>
          <p:nvPr>
            <p:ph type="body" idx="1"/>
          </p:nvPr>
        </p:nvSpPr>
        <p:spPr>
          <a:xfrm>
            <a:off x="810065" y="141690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Bãi đậu xe thông minh giúp việc tìm kiếm chỗ đậu xe trở nên dễ dàng và thuận  tiện hơn trình điều khiển. Bãi đậu xe thông minh được cung cấp bởi các hệ thống  IoT phát hiện số lượng bãi đậu xe trống khe và gửi thông tin qua Internet đến các  đầu cuối của ứng dụng đỗ xe thông minh</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Người lái xe có thể truy cập các ứng dụng này từ điện thoại thông minh, máy tính  bảng và trên xe hơi hệ thống định vị. Trong bãi đậu xe thông minh, các cảm biến  được sử dụng cho mỗi vị trí đậu xe, để phát hiện cho dù vị trí trống hoặc bị chiếm  dụng. Thông tin này được tổng hợp bởi một bộ điều khiển cục bộ và sau đó được  gửi qua Internet đến cơ sở dữ liệu.</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12891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en-US" sz="3333" dirty="0" err="1"/>
              <a:t>Bãi</a:t>
            </a:r>
            <a:r>
              <a:rPr lang="en-US" sz="3333" dirty="0"/>
              <a:t> </a:t>
            </a:r>
            <a:r>
              <a:rPr lang="en-US" sz="3333" dirty="0" err="1"/>
              <a:t>đỗ</a:t>
            </a:r>
            <a:r>
              <a:rPr lang="en-US" sz="3333" dirty="0"/>
              <a:t> </a:t>
            </a:r>
            <a:r>
              <a:rPr lang="en-US" sz="3333" dirty="0" err="1"/>
              <a:t>xe</a:t>
            </a:r>
            <a:r>
              <a:rPr lang="en-US" sz="3333" dirty="0"/>
              <a:t> </a:t>
            </a:r>
            <a:r>
              <a:rPr lang="en-US" sz="3333" dirty="0" err="1"/>
              <a:t>thông</a:t>
            </a:r>
            <a:r>
              <a:rPr lang="en-US" sz="3333" dirty="0"/>
              <a:t> minh</a:t>
            </a:r>
          </a:p>
        </p:txBody>
      </p:sp>
      <p:sp>
        <p:nvSpPr>
          <p:cNvPr id="481" name="Google Shape;481;p43"/>
          <p:cNvSpPr txBox="1">
            <a:spLocks noGrp="1"/>
          </p:cNvSpPr>
          <p:nvPr>
            <p:ph type="body" idx="1"/>
          </p:nvPr>
        </p:nvSpPr>
        <p:spPr>
          <a:xfrm>
            <a:off x="810065" y="92922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MÔ HÌNH BÃI ĐẬU XE THÔNG MINH</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0" name="object 5"/>
          <p:cNvSpPr/>
          <p:nvPr/>
        </p:nvSpPr>
        <p:spPr>
          <a:xfrm>
            <a:off x="1933625" y="1570698"/>
            <a:ext cx="8314944" cy="4517772"/>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621090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en-US" sz="3333" dirty="0" err="1"/>
              <a:t>Hệ</a:t>
            </a:r>
            <a:r>
              <a:rPr lang="en-US" sz="3333" dirty="0"/>
              <a:t> </a:t>
            </a:r>
            <a:r>
              <a:rPr lang="en-US" sz="3333" dirty="0" err="1"/>
              <a:t>thống</a:t>
            </a:r>
            <a:r>
              <a:rPr lang="en-US" sz="3333" dirty="0"/>
              <a:t> </a:t>
            </a:r>
            <a:r>
              <a:rPr lang="en-US" sz="3333" dirty="0" err="1"/>
              <a:t>chiếu</a:t>
            </a:r>
            <a:r>
              <a:rPr lang="en-US" sz="3333" dirty="0"/>
              <a:t> </a:t>
            </a:r>
            <a:r>
              <a:rPr lang="en-US" sz="3333" dirty="0" err="1"/>
              <a:t>sáng</a:t>
            </a:r>
            <a:r>
              <a:rPr lang="en-US" sz="3333" dirty="0"/>
              <a:t> </a:t>
            </a:r>
            <a:r>
              <a:rPr lang="en-US" sz="3333" dirty="0" err="1"/>
              <a:t>thông</a:t>
            </a:r>
            <a:r>
              <a:rPr lang="en-US" sz="3333" dirty="0"/>
              <a:t> minh</a:t>
            </a:r>
          </a:p>
        </p:txBody>
      </p:sp>
      <p:sp>
        <p:nvSpPr>
          <p:cNvPr id="481" name="Google Shape;481;p43"/>
          <p:cNvSpPr txBox="1">
            <a:spLocks noGrp="1"/>
          </p:cNvSpPr>
          <p:nvPr>
            <p:ph type="body" idx="1"/>
          </p:nvPr>
        </p:nvSpPr>
        <p:spPr>
          <a:xfrm>
            <a:off x="810065" y="1015558"/>
            <a:ext cx="11381935" cy="515270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chiếu sáng thông minh cho đường xá, công viên và các tòa nhà có thể  giúp tiết kiệm năng lượng. Theo một báo cáo của IEA, chiếu sáng chiếm 19% lượng  điện toàn cầu và khoảng 6% lượng khí thải gây hiệu ứng nhà kính toàn cầu. Hệ  thống chiếu sáng thông minh cho phép điều khiển ánh sáng một cách linh hoạt và  cũng thích ứng với các điều kiện xung quanh.</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Đèn thông minh kết nối Internet có thể được điều khiển từ xa để cấu hình lịch chiếu  sáng và cường độ chiếu sáng. Các cấu hình chiếu sáng tùy chỉnh có thể được thiết  lập cho các tình huống khác nhau như ngày sương mù, lễ hội, v.v. Đèn thông minh  được trang bị cảm biến có thể giao tiếp với các đèn khác và trao đổi thông tin về  các điều kiện xung quanh để điều chỉnh ánh sáng.</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3428802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en-US" sz="3333" dirty="0" err="1"/>
              <a:t>Hệ</a:t>
            </a:r>
            <a:r>
              <a:rPr lang="en-US" sz="3333" dirty="0"/>
              <a:t> </a:t>
            </a:r>
            <a:r>
              <a:rPr lang="en-US" sz="3333" dirty="0" err="1"/>
              <a:t>thống</a:t>
            </a:r>
            <a:r>
              <a:rPr lang="en-US" sz="3333" dirty="0"/>
              <a:t> </a:t>
            </a:r>
            <a:r>
              <a:rPr lang="en-US" sz="3333" dirty="0" err="1"/>
              <a:t>chiếu</a:t>
            </a:r>
            <a:r>
              <a:rPr lang="en-US" sz="3333" dirty="0"/>
              <a:t> </a:t>
            </a:r>
            <a:r>
              <a:rPr lang="en-US" sz="3333" dirty="0" err="1"/>
              <a:t>sáng</a:t>
            </a:r>
            <a:r>
              <a:rPr lang="en-US" sz="3333" dirty="0"/>
              <a:t> </a:t>
            </a:r>
            <a:r>
              <a:rPr lang="en-US" sz="3333" dirty="0" err="1"/>
              <a:t>thông</a:t>
            </a:r>
            <a:r>
              <a:rPr lang="en-US" sz="3333" dirty="0"/>
              <a:t> minh</a:t>
            </a:r>
          </a:p>
        </p:txBody>
      </p:sp>
      <p:sp>
        <p:nvSpPr>
          <p:cNvPr id="481" name="Google Shape;481;p43"/>
          <p:cNvSpPr txBox="1">
            <a:spLocks noGrp="1"/>
          </p:cNvSpPr>
          <p:nvPr>
            <p:ph type="body" idx="1"/>
          </p:nvPr>
        </p:nvSpPr>
        <p:spPr>
          <a:xfrm>
            <a:off x="810065" y="831692"/>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t>Mô</a:t>
            </a:r>
            <a:r>
              <a:rPr lang="en-US" dirty="0"/>
              <a:t> </a:t>
            </a:r>
            <a:r>
              <a:rPr lang="en-US" dirty="0" err="1"/>
              <a:t>hình</a:t>
            </a:r>
            <a:r>
              <a:rPr lang="en-US" dirty="0"/>
              <a:t> </a:t>
            </a:r>
            <a:r>
              <a:rPr lang="en-US" dirty="0" err="1"/>
              <a:t>hệ</a:t>
            </a:r>
            <a:r>
              <a:rPr lang="en-US" dirty="0"/>
              <a:t> </a:t>
            </a:r>
            <a:r>
              <a:rPr lang="en-US" dirty="0" err="1"/>
              <a:t>thống</a:t>
            </a:r>
            <a:r>
              <a:rPr lang="en-US" dirty="0"/>
              <a:t> </a:t>
            </a:r>
            <a:r>
              <a:rPr lang="en-US" dirty="0" err="1"/>
              <a:t>chiếu</a:t>
            </a:r>
            <a:r>
              <a:rPr lang="en-US" dirty="0"/>
              <a:t> </a:t>
            </a:r>
            <a:r>
              <a:rPr lang="en-US" dirty="0" err="1"/>
              <a:t>sáng</a:t>
            </a:r>
            <a:r>
              <a:rPr lang="en-US" dirty="0"/>
              <a:t> </a:t>
            </a:r>
            <a:r>
              <a:rPr lang="en-US" dirty="0" err="1"/>
              <a:t>thông</a:t>
            </a:r>
            <a:r>
              <a:rPr lang="en-US" dirty="0"/>
              <a:t> minh</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1" name="object 3"/>
          <p:cNvSpPr/>
          <p:nvPr/>
        </p:nvSpPr>
        <p:spPr>
          <a:xfrm>
            <a:off x="1722254" y="1577456"/>
            <a:ext cx="7845409" cy="4476435"/>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773538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382189"/>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a:t>
            </a:r>
            <a:r>
              <a:rPr lang="en-US" sz="3333" dirty="0" err="1"/>
              <a:t>Hệ</a:t>
            </a:r>
            <a:r>
              <a:rPr lang="en-US" sz="3333" dirty="0"/>
              <a:t> </a:t>
            </a:r>
            <a:r>
              <a:rPr lang="en-US" sz="3333" dirty="0" err="1"/>
              <a:t>thống</a:t>
            </a:r>
            <a:r>
              <a:rPr lang="en-US" sz="3333" dirty="0"/>
              <a:t> </a:t>
            </a:r>
            <a:r>
              <a:rPr lang="en-US" sz="3333" dirty="0" err="1"/>
              <a:t>chiếu</a:t>
            </a:r>
            <a:r>
              <a:rPr lang="en-US" sz="3333" dirty="0"/>
              <a:t> </a:t>
            </a:r>
            <a:r>
              <a:rPr lang="en-US" sz="3333" dirty="0" err="1"/>
              <a:t>sáng</a:t>
            </a:r>
            <a:r>
              <a:rPr lang="en-US" sz="3333" dirty="0"/>
              <a:t> </a:t>
            </a:r>
            <a:r>
              <a:rPr lang="en-US" sz="3333" dirty="0" err="1"/>
              <a:t>thông</a:t>
            </a:r>
            <a:r>
              <a:rPr lang="en-US" sz="3333" dirty="0"/>
              <a:t> minh</a:t>
            </a:r>
            <a:endParaRPr sz="3333" dirty="0"/>
          </a:p>
        </p:txBody>
      </p:sp>
      <p:sp>
        <p:nvSpPr>
          <p:cNvPr id="481" name="Google Shape;481;p43"/>
          <p:cNvSpPr txBox="1">
            <a:spLocks noGrp="1"/>
          </p:cNvSpPr>
          <p:nvPr>
            <p:ph type="body" idx="1"/>
          </p:nvPr>
        </p:nvSpPr>
        <p:spPr>
          <a:xfrm>
            <a:off x="708651" y="873335"/>
            <a:ext cx="10776212" cy="5568448"/>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Chuẩn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bị</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Mô</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hình</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Board Arduino UNO R3</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Cảm</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biến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ánh</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sáng</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đèn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LED</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Điện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trở</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Relay</a:t>
            </a: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Ví dụ trên dùng biến trở để xây dựng một mức (ta có thể thay đổi được) và nếu giá trị của quang trở bé hơn mức này thì đèn sáng và ngược lại thì đèn tắt.</a:t>
            </a:r>
          </a:p>
          <a:p>
            <a:pPr marL="0" marR="6773" indent="0" algn="just">
              <a:lnSpc>
                <a:spcPct val="125000"/>
              </a:lnSpc>
              <a:spcBef>
                <a:spcPts val="127"/>
              </a:spcBef>
              <a:buNone/>
            </a:pP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87299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58883" y="6443241"/>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2" name="Picture 4">
            <a:extLst>
              <a:ext uri="{FF2B5EF4-FFF2-40B4-BE49-F238E27FC236}">
                <a16:creationId xmlns:a16="http://schemas.microsoft.com/office/drawing/2014/main" id="{A7742DB4-D942-E78D-7D2B-BC83D5270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842" y="1406162"/>
            <a:ext cx="5447167" cy="405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11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734328"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CHIẾU SÁNG THÔNG MINH</a:t>
            </a:r>
            <a:endParaRPr sz="3333" dirty="0"/>
          </a:p>
        </p:txBody>
      </p:sp>
      <p:grpSp>
        <p:nvGrpSpPr>
          <p:cNvPr id="499" name="Google Shape;499;p43"/>
          <p:cNvGrpSpPr/>
          <p:nvPr/>
        </p:nvGrpSpPr>
        <p:grpSpPr>
          <a:xfrm rot="5400000">
            <a:off x="10653742" y="5823623"/>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41885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4" name="Picture 33">
            <a:extLst>
              <a:ext uri="{FF2B5EF4-FFF2-40B4-BE49-F238E27FC236}">
                <a16:creationId xmlns:a16="http://schemas.microsoft.com/office/drawing/2014/main" id="{BCD8821A-B5A2-85EB-C20C-AB136A54F7A6}"/>
              </a:ext>
            </a:extLst>
          </p:cNvPr>
          <p:cNvPicPr>
            <a:picLocks noChangeAspect="1"/>
          </p:cNvPicPr>
          <p:nvPr/>
        </p:nvPicPr>
        <p:blipFill>
          <a:blip r:embed="rId3"/>
          <a:stretch>
            <a:fillRect/>
          </a:stretch>
        </p:blipFill>
        <p:spPr>
          <a:xfrm>
            <a:off x="652999" y="1314034"/>
            <a:ext cx="5004051" cy="5055733"/>
          </a:xfrm>
          <a:prstGeom prst="rect">
            <a:avLst/>
          </a:prstGeom>
        </p:spPr>
      </p:pic>
      <p:pic>
        <p:nvPicPr>
          <p:cNvPr id="35" name="Picture 34">
            <a:extLst>
              <a:ext uri="{FF2B5EF4-FFF2-40B4-BE49-F238E27FC236}">
                <a16:creationId xmlns:a16="http://schemas.microsoft.com/office/drawing/2014/main" id="{B58F6C88-AB47-1FD5-502B-B1C9897A6FDE}"/>
              </a:ext>
            </a:extLst>
          </p:cNvPr>
          <p:cNvPicPr>
            <a:picLocks noChangeAspect="1"/>
          </p:cNvPicPr>
          <p:nvPr/>
        </p:nvPicPr>
        <p:blipFill>
          <a:blip r:embed="rId4"/>
          <a:stretch>
            <a:fillRect/>
          </a:stretch>
        </p:blipFill>
        <p:spPr>
          <a:xfrm>
            <a:off x="5701829" y="1329617"/>
            <a:ext cx="6392636" cy="3566489"/>
          </a:xfrm>
          <a:prstGeom prst="rect">
            <a:avLst/>
          </a:prstGeom>
        </p:spPr>
      </p:pic>
    </p:spTree>
    <p:extLst>
      <p:ext uri="{BB962C8B-B14F-4D97-AF65-F5344CB8AC3E}">
        <p14:creationId xmlns:p14="http://schemas.microsoft.com/office/powerpoint/2010/main" val="3465844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3 Monitor air quality and noise</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Giám sát chất lượng không khí và tiếng ồn </a:t>
            </a:r>
          </a:p>
        </p:txBody>
      </p:sp>
    </p:spTree>
    <p:extLst>
      <p:ext uri="{BB962C8B-B14F-4D97-AF65-F5344CB8AC3E}">
        <p14:creationId xmlns:p14="http://schemas.microsoft.com/office/powerpoint/2010/main" val="192995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27914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a:t>
            </a:r>
            <a:endParaRPr lang="en-US" sz="3333" dirty="0"/>
          </a:p>
        </p:txBody>
      </p:sp>
      <p:sp>
        <p:nvSpPr>
          <p:cNvPr id="481" name="Google Shape;481;p43"/>
          <p:cNvSpPr txBox="1">
            <a:spLocks noGrp="1"/>
          </p:cNvSpPr>
          <p:nvPr>
            <p:ph type="body" idx="1"/>
          </p:nvPr>
        </p:nvSpPr>
        <p:spPr>
          <a:xfrm>
            <a:off x="810065" y="688632"/>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Giám sát chất lượng không khí</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giám sát ô nhiễm không khí dựa trên loT có thể giám sát phát thải khí độc  hại (CO2, CO. NO, NO2, v.v.) của các nhà máy và ô tô bằng cách sử dụng cảm biến  khí và khí tượng. Dữ liệu thu thập được có thể được phân tích để đưa ra quyết định  sáng suốt về các phương pháp tiếp cận kiểm soát ô nhiễm.</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0" name="object 6"/>
          <p:cNvSpPr/>
          <p:nvPr/>
        </p:nvSpPr>
        <p:spPr>
          <a:xfrm>
            <a:off x="2550301" y="3238397"/>
            <a:ext cx="6360396" cy="3023171"/>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43129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810064" y="713333"/>
            <a:ext cx="10421936" cy="643600"/>
          </a:xfrm>
          <a:prstGeom prst="rect">
            <a:avLst/>
          </a:prstGeom>
        </p:spPr>
        <p:txBody>
          <a:bodyPr spcFirstLastPara="1" vert="horz" wrap="square" lIns="121900" tIns="121900" rIns="121900" bIns="121900" rtlCol="0" anchor="ctr" anchorCtr="0">
            <a:noAutofit/>
          </a:bodyPr>
          <a:lstStyle/>
          <a:p>
            <a:r>
              <a:rPr lang="en-US" sz="3333" dirty="0">
                <a:solidFill>
                  <a:schemeClr val="bg1">
                    <a:lumMod val="10000"/>
                  </a:schemeClr>
                </a:solidFill>
                <a:latin typeface="Times New Roman" panose="02020603050405020304" pitchFamily="18" charset="0"/>
                <a:ea typeface="Lato" panose="020B0604020202020204" charset="0"/>
                <a:cs typeface="Times New Roman" panose="02020603050405020304" pitchFamily="18" charset="0"/>
              </a:rPr>
              <a:t>NỘI DUNG CHƯƠNG 4:</a:t>
            </a:r>
            <a:endParaRPr sz="3333" dirty="0">
              <a:solidFill>
                <a:schemeClr val="bg1">
                  <a:lumMod val="10000"/>
                </a:schemeClr>
              </a:solidFill>
              <a:latin typeface="Times New Roman" panose="02020603050405020304" pitchFamily="18" charset="0"/>
              <a:ea typeface="Lato" panose="020B0604020202020204" charset="0"/>
              <a:cs typeface="Times New Roman" panose="02020603050405020304" pitchFamily="18" charset="0"/>
            </a:endParaRPr>
          </a:p>
        </p:txBody>
      </p:sp>
      <p:sp>
        <p:nvSpPr>
          <p:cNvPr id="481" name="Google Shape;481;p43"/>
          <p:cNvSpPr txBox="1">
            <a:spLocks noGrp="1"/>
          </p:cNvSpPr>
          <p:nvPr>
            <p:ph type="body" idx="1"/>
          </p:nvPr>
        </p:nvSpPr>
        <p:spPr>
          <a:xfrm>
            <a:off x="810065" y="1374230"/>
            <a:ext cx="10421935" cy="4404772"/>
          </a:xfrm>
          <a:prstGeom prst="rect">
            <a:avLst/>
          </a:prstGeom>
        </p:spPr>
        <p:txBody>
          <a:bodyPr spcFirstLastPara="1" vert="horz" wrap="square" lIns="121900" tIns="121900" rIns="121900" bIns="121900" rtlCol="0" anchor="t" anchorCtr="0">
            <a:noAutofit/>
          </a:bodyPr>
          <a:lstStyle/>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thành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phố</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giám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sát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chất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lượng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khí</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tiếng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ồn</a:t>
            </a:r>
            <a:r>
              <a:rPr lang="en-US" dirty="0">
                <a:solidFill>
                  <a:schemeClr val="bg1">
                    <a:lumMod val="10000"/>
                  </a:schemeClr>
                </a:solidFill>
                <a:latin typeface="Lato"/>
                <a:ea typeface="Lato"/>
                <a:cs typeface="Lato"/>
                <a:sym typeface="Lato"/>
              </a:rPr>
              <a:t>.</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nghiệp</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380990" indent="-380990">
              <a:lnSpc>
                <a:spcPct val="150000"/>
              </a:lnSpc>
              <a:buClr>
                <a:srgbClr val="273D40"/>
              </a:buClr>
              <a:buSzPts val="600"/>
              <a:buFont typeface="Wingdings" panose="05000000000000000000" pitchFamily="2" charset="2"/>
              <a:buChar char="Ø"/>
            </a:pPr>
            <a:r>
              <a:rPr lang="en-US" dirty="0" err="1">
                <a:solidFill>
                  <a:schemeClr val="bg1">
                    <a:lumMod val="10000"/>
                  </a:schemeClr>
                </a:solidFill>
                <a:latin typeface="Lato"/>
                <a:ea typeface="Lato"/>
                <a:cs typeface="Lato"/>
                <a:sym typeface="Lato"/>
              </a:rPr>
              <a:t>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dụng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IoT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trong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thiết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bị</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đeo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 </a:t>
            </a:r>
            <a:r>
              <a:rPr lang="en-US" dirty="0" err="1">
                <a:solidFill>
                  <a:schemeClr val="bg1">
                    <a:lumMod val="10000"/>
                  </a:schemeClr>
                </a:solidFill>
                <a:latin typeface="Lato"/>
                <a:ea typeface="Lato"/>
                <a:cs typeface="Lato"/>
                <a:sym typeface="Lato"/>
              </a:rPr>
              <a:t>hỗ</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trợ</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theo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dõi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sức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khỏe</a:t>
            </a:r>
            <a:r>
              <a:rPr lang="en-US" dirty="0">
                <a:solidFill>
                  <a:schemeClr val="bg1">
                    <a:lumMod val="10000"/>
                  </a:schemeClr>
                </a:solidFill>
                <a:latin typeface="Lato"/>
                <a:ea typeface="Lato"/>
                <a:cs typeface="Lato"/>
                <a:sym typeface="Lato"/>
              </a:rPr>
              <a:t>.</a:t>
            </a:r>
            <a:endParaRPr lang="vi-VN" dirty="0">
              <a:solidFill>
                <a:schemeClr val="bg1">
                  <a:lumMod val="10000"/>
                </a:schemeClr>
              </a:solidFill>
              <a:latin typeface="Lato"/>
              <a:ea typeface="Lato"/>
              <a:cs typeface="Lato"/>
              <a:sym typeface="Lato"/>
            </a:endParaRPr>
          </a:p>
          <a:p>
            <a:pPr marL="0" indent="0">
              <a:buClr>
                <a:srgbClr val="273D40"/>
              </a:buClr>
              <a:buSzPts val="600"/>
              <a:buNone/>
            </a:pPr>
            <a:endParaRPr lang="vi-VN" dirty="0">
              <a:solidFill>
                <a:schemeClr val="bg2"/>
              </a:solidFill>
              <a:effectLst>
                <a:outerShdw blurRad="38100" dist="38100" dir="2700000" algn="tl">
                  <a:srgbClr val="000000">
                    <a:alpha val="43137"/>
                  </a:srgbClr>
                </a:outerShdw>
              </a:effectLst>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1328900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a:t>
            </a:r>
            <a:endParaRPr lang="en-US" sz="3333" dirty="0"/>
          </a:p>
        </p:txBody>
      </p:sp>
      <p:sp>
        <p:nvSpPr>
          <p:cNvPr id="481" name="Google Shape;481;p43"/>
          <p:cNvSpPr txBox="1">
            <a:spLocks noGrp="1"/>
          </p:cNvSpPr>
          <p:nvPr>
            <p:ph type="body" idx="1"/>
          </p:nvPr>
        </p:nvSpPr>
        <p:spPr>
          <a:xfrm>
            <a:off x="810065" y="92922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Giám sát chất lượng không khí và tiếng ồn</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Sơ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mạch</a:t>
            </a:r>
            <a:r>
              <a:rPr lang="en-US" dirty="0">
                <a:solidFill>
                  <a:schemeClr val="bg1">
                    <a:lumMod val="10000"/>
                  </a:schemeClr>
                </a:solidFill>
                <a:latin typeface="Lato"/>
                <a:ea typeface="Lato"/>
                <a:cs typeface="Lato"/>
                <a:sym typeface="Lato"/>
              </a:rPr>
              <a:t> Pinout</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1" name="Picture 30">
            <a:extLst>
              <a:ext uri="{FF2B5EF4-FFF2-40B4-BE49-F238E27FC236}">
                <a16:creationId xmlns:a16="http://schemas.microsoft.com/office/drawing/2014/main" id="{87BD353C-D6D7-7BE7-44F8-8FD0A2B52AD1}"/>
              </a:ext>
            </a:extLst>
          </p:cNvPr>
          <p:cNvPicPr>
            <a:picLocks noChangeAspect="1"/>
          </p:cNvPicPr>
          <p:nvPr/>
        </p:nvPicPr>
        <p:blipFill>
          <a:blip r:embed="rId3"/>
          <a:stretch>
            <a:fillRect/>
          </a:stretch>
        </p:blipFill>
        <p:spPr>
          <a:xfrm>
            <a:off x="783009" y="2204292"/>
            <a:ext cx="4445340" cy="1786445"/>
          </a:xfrm>
          <a:prstGeom prst="rect">
            <a:avLst/>
          </a:prstGeom>
        </p:spPr>
      </p:pic>
      <p:pic>
        <p:nvPicPr>
          <p:cNvPr id="32" name="Picture 2">
            <a:extLst>
              <a:ext uri="{FF2B5EF4-FFF2-40B4-BE49-F238E27FC236}">
                <a16:creationId xmlns:a16="http://schemas.microsoft.com/office/drawing/2014/main" id="{1401FE3D-391F-AE76-7C56-E17010488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043" y="2090885"/>
            <a:ext cx="6067852" cy="3744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679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a:t>
            </a:r>
            <a:endParaRPr lang="en-US" sz="3333" dirty="0"/>
          </a:p>
        </p:txBody>
      </p:sp>
      <p:sp>
        <p:nvSpPr>
          <p:cNvPr id="481" name="Google Shape;481;p43"/>
          <p:cNvSpPr txBox="1">
            <a:spLocks noGrp="1"/>
          </p:cNvSpPr>
          <p:nvPr>
            <p:ph type="body" idx="1"/>
          </p:nvPr>
        </p:nvSpPr>
        <p:spPr>
          <a:xfrm>
            <a:off x="810065" y="92922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Code </a:t>
            </a:r>
            <a:r>
              <a:rPr lang="en-US" dirty="0" err="1">
                <a:solidFill>
                  <a:schemeClr val="bg1">
                    <a:lumMod val="10000"/>
                  </a:schemeClr>
                </a:solidFill>
                <a:latin typeface="Lato"/>
                <a:ea typeface="Lato"/>
                <a:cs typeface="Lato"/>
                <a:sym typeface="Lato"/>
              </a:rPr>
              <a:t>giám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sát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chất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lượng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khí</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tiếng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ồn</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3" name="Picture 32">
            <a:extLst>
              <a:ext uri="{FF2B5EF4-FFF2-40B4-BE49-F238E27FC236}">
                <a16:creationId xmlns:a16="http://schemas.microsoft.com/office/drawing/2014/main" id="{9552F737-0A5A-8111-BF68-80CB58AD99F7}"/>
              </a:ext>
            </a:extLst>
          </p:cNvPr>
          <p:cNvPicPr>
            <a:picLocks noChangeAspect="1"/>
          </p:cNvPicPr>
          <p:nvPr/>
        </p:nvPicPr>
        <p:blipFill>
          <a:blip r:embed="rId3"/>
          <a:stretch>
            <a:fillRect/>
          </a:stretch>
        </p:blipFill>
        <p:spPr>
          <a:xfrm>
            <a:off x="1849171" y="1594844"/>
            <a:ext cx="8138096" cy="4396025"/>
          </a:xfrm>
          <a:prstGeom prst="rect">
            <a:avLst/>
          </a:prstGeom>
        </p:spPr>
      </p:pic>
    </p:spTree>
    <p:extLst>
      <p:ext uri="{BB962C8B-B14F-4D97-AF65-F5344CB8AC3E}">
        <p14:creationId xmlns:p14="http://schemas.microsoft.com/office/powerpoint/2010/main" val="13352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a:t>
            </a:r>
            <a:endParaRPr lang="en-US" sz="3333" dirty="0"/>
          </a:p>
        </p:txBody>
      </p:sp>
      <p:sp>
        <p:nvSpPr>
          <p:cNvPr id="481" name="Google Shape;481;p43"/>
          <p:cNvSpPr txBox="1">
            <a:spLocks noGrp="1"/>
          </p:cNvSpPr>
          <p:nvPr>
            <p:ph type="body" idx="1"/>
          </p:nvPr>
        </p:nvSpPr>
        <p:spPr>
          <a:xfrm>
            <a:off x="594286" y="823864"/>
            <a:ext cx="11266572" cy="5552549"/>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Giải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thích</a:t>
            </a:r>
            <a:r>
              <a:rPr lang="en-US" dirty="0">
                <a:solidFill>
                  <a:schemeClr val="bg1">
                    <a:lumMod val="10000"/>
                  </a:schemeClr>
                </a:solidFill>
                <a:latin typeface="Lato"/>
                <a:ea typeface="Lato"/>
                <a:cs typeface="Lato"/>
                <a:sym typeface="Lato"/>
              </a:rPr>
              <a:t>:</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Cảm biến này có thể nhận biết được các chất khí như NH3, Nox, Ancol, Benzen, Khói, gas, CO2...... Đa số khí nó nhận biết đều là khí tạp chất và không có lợi cho sức khỏe nên chính vì vậy người ta gọi nó là cảm biến chất lượng không khí.</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Điện áp nguồn &lt;=24V DC</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Điện áp của heater: 5V AC/DC</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Điện trở tải: Thay đổi được (2kOm -&gt; 47kOm)</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Điện trở heater: 33om</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Công suất tiêu thụ của heater: Nhỏ hơn 800mW</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Nồng độ phát hiện của một số chất: 10 - 300 ppm NH3, 10 - 1000 ppm Benzen, 10 - 300 ppm Alcol</a:t>
            </a:r>
          </a:p>
          <a:p>
            <a:pPr marL="0" indent="0" algn="just">
              <a:lnSpc>
                <a:spcPct val="150000"/>
              </a:lnSpc>
              <a:buClr>
                <a:srgbClr val="273D40"/>
              </a:buClr>
              <a:buSzPts val="600"/>
              <a:buNone/>
            </a:pP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872995"/>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48177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3434844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27914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 </a:t>
            </a:r>
            <a:r>
              <a:rPr lang="en-US" sz="3333" dirty="0"/>
              <a:t>ô </a:t>
            </a:r>
            <a:r>
              <a:rPr lang="en-US" sz="3333" dirty="0" err="1"/>
              <a:t>nhiễm</a:t>
            </a:r>
            <a:r>
              <a:rPr lang="vi-VN" sz="3333" dirty="0"/>
              <a:t> tiếng ồn</a:t>
            </a:r>
            <a:endParaRPr lang="en-US" sz="3333" dirty="0"/>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Do sự  phát triển đô thị ngày càng tăng, mức độ tiếng ồn ở các độ tuổi đã tăng lên  và thậm chí trở nên cao đến mức đáng báo động ở một số thành phố. Ô nhiễm  tiếng ồn có thể gây nguy hiểm cho sức khỏe con người do giấc ngủ bị gián đoạn  và căng thẳng. Giám sát ô nhiễm tiếng ồn có thể giúp lập bản đồ tiếng ồn cho các  thành phố. Bản đồ tiếng ồn đô thị có thể giúp các nhà hoạch định chính sách quy  hoạch đô thị và hoạch định chính sách kiểm soát mức độ tiếng ồn gần các khu dân  cư, trường học và công viên</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giám sát ô nhiễm tiếng ồn dựa trên IoT sử dụng một số trạm giám sát  tiếng ồn được triển khai tại các địa điểm khác nhau trong thành phố. Dữ liệu về  mức độ tiếng ồn từ các trạm được thu thập trên các máy chủ hoặc trên đám mây.  Dữ liệu thu thập được sau đó được tổng hợp để tạo ra bản trực quan.</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468177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4 Smart agriculture</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Nông nghiệp thông minh</a:t>
            </a:r>
          </a:p>
        </p:txBody>
      </p:sp>
    </p:spTree>
    <p:extLst>
      <p:ext uri="{BB962C8B-B14F-4D97-AF65-F5344CB8AC3E}">
        <p14:creationId xmlns:p14="http://schemas.microsoft.com/office/powerpoint/2010/main" val="415750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279147"/>
            <a:ext cx="10272000" cy="643600"/>
          </a:xfrm>
          <a:prstGeom prst="rect">
            <a:avLst/>
          </a:prstGeom>
        </p:spPr>
        <p:txBody>
          <a:bodyPr spcFirstLastPara="1" vert="horz" wrap="square" lIns="121900" tIns="121900" rIns="121900" bIns="121900" rtlCol="0" anchor="ctr" anchorCtr="0">
            <a:noAutofit/>
          </a:bodyPr>
          <a:lstStyle/>
          <a:p>
            <a:pPr lvl="0"/>
            <a:r>
              <a:rPr lang="vi-VN" sz="3333" dirty="0"/>
              <a:t>Tưới tiêu thông minh</a:t>
            </a:r>
            <a:endParaRPr lang="en-US" sz="3333" dirty="0"/>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tưới thông minh có thể cải thiện năng suất cây trồng đồng thời tiết kiệm  nước. Hệ thống tưới thông minh sử dụng thiết bị loT với cảm biến độ ẩm của đất  để xác định lượng ẩm trong đất và chỉ giải phóng dòng nước qua các ống tưới khi  độ ẩm xuống dưới ngưỡng xác định trước.</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tưới thông minh cũng thu thập các phép đo mức độ ẩm trên máy chủ  hoặc trên đám mây, nơi dữ liệu thu thập được có thể được phân tích để lập kế  hoạch tưới nước.</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0" name="object 5"/>
          <p:cNvSpPr/>
          <p:nvPr/>
        </p:nvSpPr>
        <p:spPr>
          <a:xfrm>
            <a:off x="3484285" y="3732506"/>
            <a:ext cx="5260841" cy="2526071"/>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234855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279147"/>
            <a:ext cx="10272000" cy="643600"/>
          </a:xfrm>
          <a:prstGeom prst="rect">
            <a:avLst/>
          </a:prstGeom>
        </p:spPr>
        <p:txBody>
          <a:bodyPr spcFirstLastPara="1" vert="horz" wrap="square" lIns="121900" tIns="121900" rIns="121900" bIns="121900" rtlCol="0" anchor="ctr" anchorCtr="0">
            <a:noAutofit/>
          </a:bodyPr>
          <a:lstStyle/>
          <a:p>
            <a:pPr lvl="0"/>
            <a:r>
              <a:rPr lang="vi-VN" sz="3333" dirty="0"/>
              <a:t>Kiểm soát nhà kính</a:t>
            </a:r>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Nhà kính là công trình có mái bằng kính hoặc nhựa tạo môi trường thuận lợi cho  sinh trưởng của thực vật. Các điều kiện khí hậu bên trong ngôi nhà xanh có thể  được giám sát và được kiểm soát để tạo điều kiện tốt nhất cho sự phát triển của  cây trồng. Nhiệt độ, độ ẩm, đất độ ẩm, ánh sáng và mức carbon dioxide được theo  dõi bằng cách sử dụng cảm biến và khí hậu các điều kiện được kiểm soát tự động  bằng cách sử dụng các thiết bị truyền động (chẳng hạn như van để xả nước và các  công tắc điều khiển quạt).</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Hệ thống IoT đóng một vai trò quan trọng trong xanh kiểm soát ngôi nhà và giúp  cải thiện năng suất. Dữ liệu được thu thập từ các cảm biến khác nhau được lưu trữ  trên các máy chủ tập trung hoặc trên đám mây nơi phân tích được thực hiện để tối  ưu hóa các chiến lược kiểm soát và cũng có mối tương quan giữa năng suất với các  chiến lược kiểm soát khác nhau.</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1392082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71957"/>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a:t>
            </a:r>
            <a:r>
              <a:rPr lang="en-US" sz="3333" dirty="0"/>
              <a:t> </a:t>
            </a:r>
            <a:r>
              <a:rPr lang="en-US" sz="3333" dirty="0" err="1"/>
              <a:t>nhà</a:t>
            </a:r>
            <a:r>
              <a:rPr lang="en-US" sz="3333" dirty="0"/>
              <a:t> </a:t>
            </a:r>
            <a:r>
              <a:rPr lang="en-US" sz="3333" dirty="0" err="1"/>
              <a:t>kính</a:t>
            </a:r>
            <a:endParaRPr lang="en-US" sz="3333" dirty="0"/>
          </a:p>
        </p:txBody>
      </p:sp>
      <p:sp>
        <p:nvSpPr>
          <p:cNvPr id="481" name="Google Shape;481;p43"/>
          <p:cNvSpPr txBox="1">
            <a:spLocks noGrp="1"/>
          </p:cNvSpPr>
          <p:nvPr>
            <p:ph type="body" idx="1"/>
          </p:nvPr>
        </p:nvSpPr>
        <p:spPr>
          <a:xfrm>
            <a:off x="810065" y="929228"/>
            <a:ext cx="11381935" cy="4733725"/>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Giám sát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kính</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Sơ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mạch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3" name="Picture 2">
            <a:extLst>
              <a:ext uri="{FF2B5EF4-FFF2-40B4-BE49-F238E27FC236}">
                <a16:creationId xmlns:a16="http://schemas.microsoft.com/office/drawing/2014/main" id="{96108DF3-989D-B4FA-FBE3-7A4920786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428" y="1744737"/>
            <a:ext cx="6375513" cy="408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06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8" y="249153"/>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a:t>
            </a:r>
            <a:r>
              <a:rPr lang="en-US" sz="3333" dirty="0"/>
              <a:t> </a:t>
            </a:r>
            <a:r>
              <a:rPr lang="en-US" sz="3333" dirty="0" err="1"/>
              <a:t>nhà</a:t>
            </a:r>
            <a:r>
              <a:rPr lang="en-US" sz="3333" dirty="0"/>
              <a:t> </a:t>
            </a:r>
            <a:r>
              <a:rPr lang="en-US" sz="3333" dirty="0" err="1"/>
              <a:t>kính</a:t>
            </a:r>
            <a:endParaRPr lang="en-US" sz="3333" dirty="0"/>
          </a:p>
        </p:txBody>
      </p:sp>
      <p:sp>
        <p:nvSpPr>
          <p:cNvPr id="481" name="Google Shape;481;p43"/>
          <p:cNvSpPr txBox="1">
            <a:spLocks noGrp="1"/>
          </p:cNvSpPr>
          <p:nvPr>
            <p:ph type="body" idx="1"/>
          </p:nvPr>
        </p:nvSpPr>
        <p:spPr>
          <a:xfrm>
            <a:off x="771859" y="695809"/>
            <a:ext cx="11381935" cy="5044833"/>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Code </a:t>
            </a:r>
            <a:r>
              <a:rPr lang="en-US" dirty="0" err="1">
                <a:solidFill>
                  <a:schemeClr val="bg1">
                    <a:lumMod val="10000"/>
                  </a:schemeClr>
                </a:solidFill>
                <a:latin typeface="Lato"/>
                <a:ea typeface="Lato"/>
                <a:cs typeface="Lato"/>
                <a:sym typeface="Lato"/>
              </a:rPr>
              <a:t>giám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sát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kính</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1" name="Picture 30">
            <a:extLst>
              <a:ext uri="{FF2B5EF4-FFF2-40B4-BE49-F238E27FC236}">
                <a16:creationId xmlns:a16="http://schemas.microsoft.com/office/drawing/2014/main" id="{3ECEE985-16ED-4C69-50DA-F0067D88F8ED}"/>
              </a:ext>
            </a:extLst>
          </p:cNvPr>
          <p:cNvPicPr>
            <a:picLocks noChangeAspect="1"/>
          </p:cNvPicPr>
          <p:nvPr/>
        </p:nvPicPr>
        <p:blipFill>
          <a:blip r:embed="rId3"/>
          <a:stretch>
            <a:fillRect/>
          </a:stretch>
        </p:blipFill>
        <p:spPr>
          <a:xfrm>
            <a:off x="771860" y="1260213"/>
            <a:ext cx="5158389" cy="5220664"/>
          </a:xfrm>
          <a:prstGeom prst="rect">
            <a:avLst/>
          </a:prstGeom>
        </p:spPr>
      </p:pic>
      <p:pic>
        <p:nvPicPr>
          <p:cNvPr id="32" name="Picture 31">
            <a:extLst>
              <a:ext uri="{FF2B5EF4-FFF2-40B4-BE49-F238E27FC236}">
                <a16:creationId xmlns:a16="http://schemas.microsoft.com/office/drawing/2014/main" id="{78A98A8B-7CC9-5168-C558-32919CE19FAB}"/>
              </a:ext>
            </a:extLst>
          </p:cNvPr>
          <p:cNvPicPr>
            <a:picLocks noChangeAspect="1"/>
          </p:cNvPicPr>
          <p:nvPr/>
        </p:nvPicPr>
        <p:blipFill>
          <a:blip r:embed="rId4"/>
          <a:stretch>
            <a:fillRect/>
          </a:stretch>
        </p:blipFill>
        <p:spPr>
          <a:xfrm>
            <a:off x="5977963" y="1260213"/>
            <a:ext cx="5154528" cy="5220664"/>
          </a:xfrm>
          <a:prstGeom prst="rect">
            <a:avLst/>
          </a:prstGeom>
        </p:spPr>
      </p:pic>
    </p:spTree>
    <p:extLst>
      <p:ext uri="{BB962C8B-B14F-4D97-AF65-F5344CB8AC3E}">
        <p14:creationId xmlns:p14="http://schemas.microsoft.com/office/powerpoint/2010/main" val="1346225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8" y="249153"/>
            <a:ext cx="10272000" cy="643600"/>
          </a:xfrm>
          <a:prstGeom prst="rect">
            <a:avLst/>
          </a:prstGeom>
        </p:spPr>
        <p:txBody>
          <a:bodyPr spcFirstLastPara="1" vert="horz" wrap="square" lIns="121900" tIns="121900" rIns="121900" bIns="121900" rtlCol="0" anchor="ctr" anchorCtr="0">
            <a:noAutofit/>
          </a:bodyPr>
          <a:lstStyle/>
          <a:p>
            <a:pPr lvl="0"/>
            <a:r>
              <a:rPr lang="vi-VN" sz="3333" dirty="0"/>
              <a:t>Giám sát</a:t>
            </a:r>
            <a:r>
              <a:rPr lang="en-US" sz="3333" dirty="0"/>
              <a:t> </a:t>
            </a:r>
            <a:r>
              <a:rPr lang="en-US" sz="3333" dirty="0" err="1"/>
              <a:t>nhà</a:t>
            </a:r>
            <a:r>
              <a:rPr lang="en-US" sz="3333" dirty="0"/>
              <a:t> </a:t>
            </a:r>
            <a:r>
              <a:rPr lang="en-US" sz="3333" dirty="0" err="1"/>
              <a:t>kính</a:t>
            </a:r>
            <a:endParaRPr lang="en-US" sz="3333" dirty="0"/>
          </a:p>
        </p:txBody>
      </p:sp>
      <p:sp>
        <p:nvSpPr>
          <p:cNvPr id="481" name="Google Shape;481;p43"/>
          <p:cNvSpPr txBox="1">
            <a:spLocks noGrp="1"/>
          </p:cNvSpPr>
          <p:nvPr>
            <p:ph type="body" idx="1"/>
          </p:nvPr>
        </p:nvSpPr>
        <p:spPr>
          <a:xfrm>
            <a:off x="771859" y="695809"/>
            <a:ext cx="11381935" cy="5044833"/>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VÍ </a:t>
            </a:r>
            <a:r>
              <a:rPr lang="en-US" dirty="0" err="1">
                <a:solidFill>
                  <a:schemeClr val="bg1">
                    <a:lumMod val="10000"/>
                  </a:schemeClr>
                </a:solidFill>
                <a:latin typeface="Lato"/>
                <a:ea typeface="Lato"/>
                <a:cs typeface="Lato"/>
                <a:sym typeface="Lato"/>
              </a:rPr>
              <a:t>dụ</a:t>
            </a:r>
            <a:r>
              <a:rPr lang="en-US" dirty="0">
                <a:solidFill>
                  <a:schemeClr val="bg1">
                    <a:lumMod val="10000"/>
                  </a:schemeClr>
                </a:solidFill>
                <a:latin typeface="Lato"/>
                <a:ea typeface="Lato"/>
                <a:cs typeface="Lato"/>
                <a:sym typeface="Lato"/>
              </a:rPr>
              <a:t>: Code </a:t>
            </a:r>
            <a:r>
              <a:rPr lang="en-US" dirty="0" err="1">
                <a:solidFill>
                  <a:schemeClr val="bg1">
                    <a:lumMod val="10000"/>
                  </a:schemeClr>
                </a:solidFill>
                <a:latin typeface="Lato"/>
                <a:ea typeface="Lato"/>
                <a:cs typeface="Lato"/>
                <a:sym typeface="Lato"/>
              </a:rPr>
              <a:t>giám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sát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kính</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3" name="Picture 32">
            <a:extLst>
              <a:ext uri="{FF2B5EF4-FFF2-40B4-BE49-F238E27FC236}">
                <a16:creationId xmlns:a16="http://schemas.microsoft.com/office/drawing/2014/main" id="{15119134-2F30-38E7-D0B9-D358AC2C0C5A}"/>
              </a:ext>
            </a:extLst>
          </p:cNvPr>
          <p:cNvPicPr>
            <a:picLocks noChangeAspect="1"/>
          </p:cNvPicPr>
          <p:nvPr/>
        </p:nvPicPr>
        <p:blipFill>
          <a:blip r:embed="rId3"/>
          <a:stretch>
            <a:fillRect/>
          </a:stretch>
        </p:blipFill>
        <p:spPr>
          <a:xfrm>
            <a:off x="937671" y="1243566"/>
            <a:ext cx="4802563" cy="5402884"/>
          </a:xfrm>
          <a:prstGeom prst="rect">
            <a:avLst/>
          </a:prstGeom>
        </p:spPr>
      </p:pic>
      <p:pic>
        <p:nvPicPr>
          <p:cNvPr id="34" name="Picture 33">
            <a:extLst>
              <a:ext uri="{FF2B5EF4-FFF2-40B4-BE49-F238E27FC236}">
                <a16:creationId xmlns:a16="http://schemas.microsoft.com/office/drawing/2014/main" id="{2D974E8A-B67A-2B47-524E-89058CFDBAB9}"/>
              </a:ext>
            </a:extLst>
          </p:cNvPr>
          <p:cNvPicPr>
            <a:picLocks noChangeAspect="1"/>
          </p:cNvPicPr>
          <p:nvPr/>
        </p:nvPicPr>
        <p:blipFill>
          <a:blip r:embed="rId4"/>
          <a:stretch>
            <a:fillRect/>
          </a:stretch>
        </p:blipFill>
        <p:spPr>
          <a:xfrm>
            <a:off x="5785394" y="1258617"/>
            <a:ext cx="5993945" cy="2235200"/>
          </a:xfrm>
          <a:prstGeom prst="rect">
            <a:avLst/>
          </a:prstGeom>
        </p:spPr>
      </p:pic>
    </p:spTree>
    <p:extLst>
      <p:ext uri="{BB962C8B-B14F-4D97-AF65-F5344CB8AC3E}">
        <p14:creationId xmlns:p14="http://schemas.microsoft.com/office/powerpoint/2010/main" val="77232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.1 </a:t>
            </a:r>
            <a:r>
              <a:rPr lang="en-GB" dirty="0"/>
              <a:t>Home automation</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en-US"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NHÀ THÔNG MINH</a:t>
            </a:r>
            <a:endPar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endParaRPr>
          </a:p>
        </p:txBody>
      </p:sp>
    </p:spTree>
    <p:extLst>
      <p:ext uri="{BB962C8B-B14F-4D97-AF65-F5344CB8AC3E}">
        <p14:creationId xmlns:p14="http://schemas.microsoft.com/office/powerpoint/2010/main" val="413961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Kịch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bản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Một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vườn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muốn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xây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dựng</a:t>
            </a:r>
            <a:r>
              <a:rPr lang="en-US" dirty="0">
                <a:solidFill>
                  <a:schemeClr val="bg1">
                    <a:lumMod val="10000"/>
                  </a:schemeClr>
                </a:solidFill>
                <a:latin typeface="Lato"/>
                <a:ea typeface="Lato"/>
                <a:cs typeface="Lato"/>
                <a:sym typeface="Lato"/>
              </a:rPr>
              <a:t> 1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tưới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tiêu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tự</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qua app </a:t>
            </a:r>
            <a:r>
              <a:rPr lang="en-US" dirty="0" err="1">
                <a:solidFill>
                  <a:schemeClr val="bg1">
                    <a:lumMod val="10000"/>
                  </a:schemeClr>
                </a:solidFill>
                <a:latin typeface="Lato"/>
                <a:ea typeface="Lato"/>
                <a:cs typeface="Lato"/>
                <a:sym typeface="Lato"/>
              </a:rPr>
              <a:t>trên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tính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hoặc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điện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thoại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có</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điều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khiển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tưới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từ</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xa</a:t>
            </a:r>
            <a:r>
              <a:rPr lang="en-US" dirty="0">
                <a:solidFill>
                  <a:schemeClr val="bg1">
                    <a:lumMod val="10000"/>
                  </a:schemeClr>
                </a:solidFill>
                <a:latin typeface="Lato"/>
                <a:ea typeface="Lato"/>
                <a:cs typeface="Lato"/>
                <a:sym typeface="Lato"/>
              </a:rPr>
              <a:t>.</a:t>
            </a:r>
          </a:p>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Mô</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tả</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chúng</a:t>
            </a:r>
            <a:r>
              <a:rPr lang="en-US" dirty="0">
                <a:solidFill>
                  <a:schemeClr val="bg1">
                    <a:lumMod val="10000"/>
                  </a:schemeClr>
                </a:solidFill>
                <a:latin typeface="Lato"/>
                <a:ea typeface="Lato"/>
                <a:cs typeface="Lato"/>
                <a:sym typeface="Lato"/>
              </a:rPr>
              <a:t> ta </a:t>
            </a:r>
            <a:r>
              <a:rPr lang="en-US" dirty="0" err="1">
                <a:solidFill>
                  <a:schemeClr val="bg1">
                    <a:lumMod val="10000"/>
                  </a:schemeClr>
                </a:solidFill>
                <a:latin typeface="Lato"/>
                <a:ea typeface="Lato"/>
                <a:cs typeface="Lato"/>
                <a:sym typeface="Lato"/>
              </a:rPr>
              <a:t>cần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xây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dựng</a:t>
            </a:r>
            <a:r>
              <a:rPr lang="en-US" dirty="0">
                <a:solidFill>
                  <a:schemeClr val="bg1">
                    <a:lumMod val="10000"/>
                  </a:schemeClr>
                </a:solidFill>
                <a:latin typeface="Lato"/>
                <a:ea typeface="Lato"/>
                <a:cs typeface="Lato"/>
                <a:sym typeface="Lato"/>
              </a:rPr>
              <a:t> 1 app windows </a:t>
            </a:r>
            <a:r>
              <a:rPr lang="en-US" dirty="0" err="1">
                <a:solidFill>
                  <a:schemeClr val="bg1">
                    <a:lumMod val="10000"/>
                  </a:schemeClr>
                </a:solidFill>
                <a:latin typeface="Lato"/>
                <a:ea typeface="Lato"/>
                <a:cs typeface="Lato"/>
                <a:sym typeface="Lato"/>
              </a:rPr>
              <a:t>để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truyền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tham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số</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phép</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của</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cây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trồng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lên</a:t>
            </a:r>
            <a:r>
              <a:rPr lang="en-US" dirty="0">
                <a:solidFill>
                  <a:schemeClr val="bg1">
                    <a:lumMod val="10000"/>
                  </a:schemeClr>
                </a:solidFill>
                <a:latin typeface="Lato"/>
                <a:ea typeface="Lato"/>
                <a:cs typeface="Lato"/>
                <a:sym typeface="Lato"/>
              </a:rPr>
              <a:t> cloud </a:t>
            </a:r>
            <a:r>
              <a:rPr lang="en-US" dirty="0" err="1">
                <a:solidFill>
                  <a:schemeClr val="bg1">
                    <a:lumMod val="10000"/>
                  </a:schemeClr>
                </a:solidFill>
                <a:latin typeface="Lato"/>
                <a:ea typeface="Lato"/>
                <a:cs typeface="Lato"/>
                <a:sym typeface="Lato"/>
              </a:rPr>
              <a:t>sau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đó</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thiết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bị</a:t>
            </a:r>
            <a:r>
              <a:rPr lang="en-US" dirty="0">
                <a:solidFill>
                  <a:schemeClr val="bg1">
                    <a:lumMod val="10000"/>
                  </a:schemeClr>
                </a:solidFill>
                <a:latin typeface="Lato"/>
                <a:ea typeface="Lato"/>
                <a:cs typeface="Lato"/>
                <a:sym typeface="Lato"/>
              </a:rPr>
              <a:t> Arduino </a:t>
            </a:r>
            <a:r>
              <a:rPr lang="en-US" dirty="0" err="1">
                <a:solidFill>
                  <a:schemeClr val="bg1">
                    <a:lumMod val="10000"/>
                  </a:schemeClr>
                </a:solidFill>
                <a:latin typeface="Lato"/>
                <a:ea typeface="Lato"/>
                <a:cs typeface="Lato"/>
                <a:sym typeface="Lato"/>
              </a:rPr>
              <a:t>nhận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từ</a:t>
            </a:r>
            <a:r>
              <a:rPr lang="en-US" dirty="0">
                <a:solidFill>
                  <a:schemeClr val="bg1">
                    <a:lumMod val="10000"/>
                  </a:schemeClr>
                </a:solidFill>
                <a:latin typeface="Lato"/>
                <a:ea typeface="Lato"/>
                <a:cs typeface="Lato"/>
                <a:sym typeface="Lato"/>
              </a:rPr>
              <a:t> cloud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so </a:t>
            </a:r>
            <a:r>
              <a:rPr lang="en-US" dirty="0" err="1">
                <a:solidFill>
                  <a:schemeClr val="bg1">
                    <a:lumMod val="10000"/>
                  </a:schemeClr>
                </a:solidFill>
                <a:latin typeface="Lato"/>
                <a:ea typeface="Lato"/>
                <a:cs typeface="Lato"/>
                <a:sym typeface="Lato"/>
              </a:rPr>
              <a:t>sánh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giá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trị</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được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của</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cảm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biến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tại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thời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điểm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hiện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tại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nếu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được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nhỏ</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hơn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phép</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truyền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thì</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sẽ</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khởi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để</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tưới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ngược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lại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thì</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sẽ</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không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bật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thời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thiết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bị</a:t>
            </a:r>
            <a:r>
              <a:rPr lang="en-US" dirty="0">
                <a:solidFill>
                  <a:schemeClr val="bg1">
                    <a:lumMod val="10000"/>
                  </a:schemeClr>
                </a:solidFill>
                <a:latin typeface="Lato"/>
                <a:ea typeface="Lato"/>
                <a:cs typeface="Lato"/>
                <a:sym typeface="Lato"/>
              </a:rPr>
              <a:t> Arduino </a:t>
            </a:r>
            <a:r>
              <a:rPr lang="en-US" dirty="0" err="1">
                <a:solidFill>
                  <a:schemeClr val="bg1">
                    <a:lumMod val="10000"/>
                  </a:schemeClr>
                </a:solidFill>
                <a:latin typeface="Lato"/>
                <a:ea typeface="Lato"/>
                <a:cs typeface="Lato"/>
                <a:sym typeface="Lato"/>
              </a:rPr>
              <a:t>cũng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trả</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kết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quả</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được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độ</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ẩm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lưu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lên</a:t>
            </a:r>
            <a:r>
              <a:rPr lang="en-US" dirty="0">
                <a:solidFill>
                  <a:schemeClr val="bg1">
                    <a:lumMod val="10000"/>
                  </a:schemeClr>
                </a:solidFill>
                <a:latin typeface="Lato"/>
                <a:ea typeface="Lato"/>
                <a:cs typeface="Lato"/>
                <a:sym typeface="Lato"/>
              </a:rPr>
              <a:t> cloud (firebase),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app </a:t>
            </a:r>
            <a:r>
              <a:rPr lang="en-US" dirty="0" err="1">
                <a:solidFill>
                  <a:schemeClr val="bg1">
                    <a:lumMod val="10000"/>
                  </a:schemeClr>
                </a:solidFill>
                <a:latin typeface="Lato"/>
                <a:ea typeface="Lato"/>
                <a:cs typeface="Lato"/>
                <a:sym typeface="Lato"/>
              </a:rPr>
              <a:t>trên</a:t>
            </a:r>
            <a:r>
              <a:rPr lang="en-US" dirty="0">
                <a:solidFill>
                  <a:schemeClr val="bg1">
                    <a:lumMod val="10000"/>
                  </a:schemeClr>
                </a:solidFill>
                <a:latin typeface="Lato"/>
                <a:ea typeface="Lato"/>
                <a:cs typeface="Lato"/>
                <a:sym typeface="Lato"/>
              </a:rPr>
              <a:t> windows </a:t>
            </a:r>
            <a:r>
              <a:rPr lang="en-US" dirty="0" err="1">
                <a:solidFill>
                  <a:schemeClr val="bg1">
                    <a:lumMod val="10000"/>
                  </a:schemeClr>
                </a:solidFill>
                <a:latin typeface="Lato"/>
                <a:ea typeface="Lato"/>
                <a:cs typeface="Lato"/>
                <a:sym typeface="Lato"/>
              </a:rPr>
              <a:t>sẽ</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nhận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đọc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trên</a:t>
            </a:r>
            <a:r>
              <a:rPr lang="en-US" dirty="0">
                <a:solidFill>
                  <a:schemeClr val="bg1">
                    <a:lumMod val="10000"/>
                  </a:schemeClr>
                </a:solidFill>
                <a:latin typeface="Lato"/>
                <a:ea typeface="Lato"/>
                <a:cs typeface="Lato"/>
                <a:sym typeface="Lato"/>
              </a:rPr>
              <a:t> cloud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hiển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thị</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lên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màn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hình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Ngoài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ra</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chúng</a:t>
            </a:r>
            <a:r>
              <a:rPr lang="en-US" dirty="0">
                <a:solidFill>
                  <a:schemeClr val="bg1">
                    <a:lumMod val="10000"/>
                  </a:schemeClr>
                </a:solidFill>
                <a:latin typeface="Lato"/>
                <a:ea typeface="Lato"/>
                <a:cs typeface="Lato"/>
                <a:sym typeface="Lato"/>
              </a:rPr>
              <a:t> ta </a:t>
            </a:r>
            <a:r>
              <a:rPr lang="en-US" dirty="0" err="1">
                <a:solidFill>
                  <a:schemeClr val="bg1">
                    <a:lumMod val="10000"/>
                  </a:schemeClr>
                </a:solidFill>
                <a:latin typeface="Lato"/>
                <a:ea typeface="Lato"/>
                <a:cs typeface="Lato"/>
                <a:sym typeface="Lato"/>
              </a:rPr>
              <a:t>cũng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có</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thêm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chức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năng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bật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tắt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bơm</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từ</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xa</a:t>
            </a:r>
            <a:r>
              <a:rPr lang="en-US" dirty="0">
                <a:solidFill>
                  <a:schemeClr val="bg1">
                    <a:lumMod val="10000"/>
                  </a:schemeClr>
                </a:solidFill>
                <a:latin typeface="Lato"/>
                <a:ea typeface="Lato"/>
                <a:cs typeface="Lato"/>
                <a:sym typeface="Lato"/>
              </a:rPr>
              <a:t>.</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739618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Sơ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mạch</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arduino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máy</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bơm</a:t>
            </a:r>
            <a:r>
              <a:rPr lang="en-US" dirty="0">
                <a:solidFill>
                  <a:schemeClr val="bg1">
                    <a:lumMod val="10000"/>
                  </a:schemeClr>
                </a:solidFill>
                <a:latin typeface="Lato"/>
                <a:ea typeface="Lato"/>
                <a:cs typeface="Lato"/>
                <a:sym typeface="Lato"/>
              </a:rPr>
              <a:t>:</a:t>
            </a: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0" name="Google Shape;289;p5"/>
          <p:cNvPicPr preferRelativeResize="0"/>
          <p:nvPr/>
        </p:nvPicPr>
        <p:blipFill rotWithShape="1">
          <a:blip r:embed="rId3">
            <a:alphaModFix/>
          </a:blip>
          <a:srcRect/>
          <a:stretch/>
        </p:blipFill>
        <p:spPr>
          <a:xfrm>
            <a:off x="1646891" y="1770166"/>
            <a:ext cx="6343028" cy="4165772"/>
          </a:xfrm>
          <a:prstGeom prst="rect">
            <a:avLst/>
          </a:prstGeom>
          <a:noFill/>
          <a:ln>
            <a:noFill/>
          </a:ln>
        </p:spPr>
      </p:pic>
    </p:spTree>
    <p:extLst>
      <p:ext uri="{BB962C8B-B14F-4D97-AF65-F5344CB8AC3E}">
        <p14:creationId xmlns:p14="http://schemas.microsoft.com/office/powerpoint/2010/main" val="752067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err="1">
                <a:solidFill>
                  <a:schemeClr val="bg1">
                    <a:lumMod val="10000"/>
                  </a:schemeClr>
                </a:solidFill>
                <a:latin typeface="Lato"/>
                <a:ea typeface="Lato"/>
                <a:cs typeface="Lato"/>
                <a:sym typeface="Lato"/>
              </a:rPr>
              <a:t>Sơ</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đồ</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truyền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nhận</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của</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qua cloud:</a:t>
            </a:r>
          </a:p>
          <a:p>
            <a:pPr marL="0" indent="0" algn="just">
              <a:lnSpc>
                <a:spcPct val="150000"/>
              </a:lnSpc>
              <a:buClr>
                <a:srgbClr val="273D40"/>
              </a:buClr>
              <a:buSzPts val="600"/>
              <a:buNone/>
            </a:pP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 name="Picture 2"/>
          <p:cNvPicPr>
            <a:picLocks noChangeAspect="1"/>
          </p:cNvPicPr>
          <p:nvPr/>
        </p:nvPicPr>
        <p:blipFill>
          <a:blip r:embed="rId3"/>
          <a:stretch>
            <a:fillRect/>
          </a:stretch>
        </p:blipFill>
        <p:spPr>
          <a:xfrm>
            <a:off x="531561" y="1694439"/>
            <a:ext cx="10584472" cy="4649975"/>
          </a:xfrm>
          <a:prstGeom prst="rect">
            <a:avLst/>
          </a:prstGeom>
        </p:spPr>
      </p:pic>
    </p:spTree>
    <p:extLst>
      <p:ext uri="{BB962C8B-B14F-4D97-AF65-F5344CB8AC3E}">
        <p14:creationId xmlns:p14="http://schemas.microsoft.com/office/powerpoint/2010/main" val="3367107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Code </a:t>
            </a:r>
            <a:r>
              <a:rPr lang="en-US" dirty="0" err="1">
                <a:solidFill>
                  <a:schemeClr val="bg1">
                    <a:lumMod val="10000"/>
                  </a:schemeClr>
                </a:solidFill>
                <a:latin typeface="Lato"/>
                <a:ea typeface="Lato"/>
                <a:cs typeface="Lato"/>
                <a:sym typeface="Lato"/>
              </a:rPr>
              <a:t>chương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trình</a:t>
            </a:r>
            <a:r>
              <a:rPr lang="en-US" dirty="0">
                <a:solidFill>
                  <a:schemeClr val="bg1">
                    <a:lumMod val="10000"/>
                  </a:schemeClr>
                </a:solidFill>
                <a:latin typeface="Lato"/>
                <a:ea typeface="Lato"/>
                <a:cs typeface="Lato"/>
                <a:sym typeface="Lato"/>
              </a:rPr>
              <a:t>:</a:t>
            </a:r>
          </a:p>
          <a:p>
            <a:pPr marL="380990" indent="-380990" algn="just">
              <a:lnSpc>
                <a:spcPct val="150000"/>
              </a:lnSpc>
              <a:buClr>
                <a:srgbClr val="273D40"/>
              </a:buClr>
              <a:buSzPts val="600"/>
              <a:buFont typeface="Wingdings" panose="05000000000000000000" pitchFamily="2" charset="2"/>
              <a:buChar char="v"/>
            </a:pPr>
            <a:r>
              <a:rPr lang="en-US" dirty="0">
                <a:solidFill>
                  <a:schemeClr val="bg1">
                    <a:lumMod val="10000"/>
                  </a:schemeClr>
                </a:solidFill>
                <a:latin typeface="Lato"/>
                <a:ea typeface="Lato"/>
                <a:cs typeface="Lato"/>
                <a:sym typeface="Lato"/>
              </a:rPr>
              <a:t>Code </a:t>
            </a:r>
            <a:r>
              <a:rPr lang="en-US" dirty="0" err="1">
                <a:solidFill>
                  <a:schemeClr val="bg1">
                    <a:lumMod val="10000"/>
                  </a:schemeClr>
                </a:solidFill>
                <a:latin typeface="Lato"/>
                <a:ea typeface="Lato"/>
                <a:cs typeface="Lato"/>
                <a:sym typeface="Lato"/>
              </a:rPr>
              <a:t>kết</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nối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và</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lưu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lên</a:t>
            </a:r>
            <a:r>
              <a:rPr lang="en-US" dirty="0">
                <a:solidFill>
                  <a:schemeClr val="bg1">
                    <a:lumMod val="10000"/>
                  </a:schemeClr>
                </a:solidFill>
                <a:latin typeface="Lato"/>
                <a:ea typeface="Lato"/>
                <a:cs typeface="Lato"/>
                <a:sym typeface="Lato"/>
              </a:rPr>
              <a:t> firebase:</a:t>
            </a:r>
          </a:p>
          <a:p>
            <a:pPr marL="0" indent="0">
              <a:lnSpc>
                <a:spcPct val="150000"/>
              </a:lnSpc>
              <a:buClr>
                <a:srgbClr val="273D40"/>
              </a:buClr>
              <a:buSzPts val="600"/>
              <a:buNone/>
            </a:pPr>
            <a:r>
              <a:rPr lang="vi-VN" dirty="0">
                <a:solidFill>
                  <a:schemeClr val="bg1">
                    <a:lumMod val="10000"/>
                  </a:schemeClr>
                </a:solidFill>
                <a:latin typeface="Lato"/>
                <a:ea typeface="Lato"/>
                <a:cs typeface="Lato"/>
                <a:sym typeface="Lato"/>
              </a:rPr>
              <a:t>Firebase firebase = new Firebase("https://control-pump-water-default-rtdb.asia-southeast1.firebasedatabase.app");</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var dataMap = new HashMap&lt;String, Object&gt;();</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dataMap.put("value", data);</a:t>
            </a:r>
          </a:p>
          <a:p>
            <a:pPr marL="0" indent="0">
              <a:lnSpc>
                <a:spcPct val="150000"/>
              </a:lnSpc>
              <a:buClr>
                <a:srgbClr val="273D40"/>
              </a:buClr>
              <a:buSzPts val="600"/>
              <a:buNone/>
            </a:pPr>
            <a:r>
              <a:rPr lang="vi-VN" dirty="0">
                <a:solidFill>
                  <a:schemeClr val="bg1">
                    <a:lumMod val="10000"/>
                  </a:schemeClr>
                </a:solidFill>
                <a:latin typeface="Lato"/>
                <a:ea typeface="Lato"/>
                <a:cs typeface="Lato"/>
                <a:sym typeface="Lato"/>
              </a:rPr>
              <a:t>dataMap.put("timestamp", new SimpleDateFormat("dd/MM/yyyy HH:mm:ss").format(Calendar.getInstance().getTime()));</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firebase.put("/", dataMap);</a:t>
            </a: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1967088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1056640"/>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Code </a:t>
            </a:r>
            <a:r>
              <a:rPr lang="en-US" dirty="0" err="1">
                <a:solidFill>
                  <a:schemeClr val="bg1">
                    <a:lumMod val="10000"/>
                  </a:schemeClr>
                </a:solidFill>
                <a:latin typeface="Lato"/>
                <a:ea typeface="Lato"/>
                <a:cs typeface="Lato"/>
                <a:sym typeface="Lato"/>
              </a:rPr>
              <a:t>chương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trình</a:t>
            </a:r>
            <a:r>
              <a:rPr lang="en-US" dirty="0">
                <a:solidFill>
                  <a:schemeClr val="bg1">
                    <a:lumMod val="10000"/>
                  </a:schemeClr>
                </a:solidFill>
                <a:latin typeface="Lato"/>
                <a:ea typeface="Lato"/>
                <a:cs typeface="Lato"/>
                <a:sym typeface="Lato"/>
              </a:rPr>
              <a:t>:</a:t>
            </a:r>
          </a:p>
          <a:p>
            <a:pPr marL="380990" indent="-380990" algn="just">
              <a:lnSpc>
                <a:spcPct val="150000"/>
              </a:lnSpc>
              <a:buClr>
                <a:srgbClr val="273D40"/>
              </a:buClr>
              <a:buSzPts val="600"/>
              <a:buFont typeface="Wingdings" panose="05000000000000000000" pitchFamily="2" charset="2"/>
              <a:buChar char="v"/>
            </a:pPr>
            <a:r>
              <a:rPr lang="en-US" dirty="0">
                <a:solidFill>
                  <a:schemeClr val="bg1">
                    <a:lumMod val="10000"/>
                  </a:schemeClr>
                </a:solidFill>
                <a:latin typeface="Lato"/>
                <a:ea typeface="Lato"/>
                <a:cs typeface="Lato"/>
                <a:sym typeface="Lato"/>
              </a:rPr>
              <a:t>Code </a:t>
            </a:r>
            <a:r>
              <a:rPr lang="en-US" dirty="0" err="1">
                <a:solidFill>
                  <a:schemeClr val="bg1">
                    <a:lumMod val="10000"/>
                  </a:schemeClr>
                </a:solidFill>
                <a:latin typeface="Lato"/>
                <a:ea typeface="Lato"/>
                <a:cs typeface="Lato"/>
                <a:sym typeface="Lato"/>
              </a:rPr>
              <a:t>đọc</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dữ</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liệu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từ</a:t>
            </a:r>
            <a:r>
              <a:rPr lang="en-US" dirty="0">
                <a:solidFill>
                  <a:schemeClr val="bg1">
                    <a:lumMod val="10000"/>
                  </a:schemeClr>
                </a:solidFill>
                <a:latin typeface="Lato"/>
                <a:ea typeface="Lato"/>
                <a:cs typeface="Lato"/>
                <a:sym typeface="Lato"/>
              </a:rPr>
              <a:t> firebase:</a:t>
            </a:r>
          </a:p>
          <a:p>
            <a:pPr marL="0" indent="0">
              <a:lnSpc>
                <a:spcPct val="150000"/>
              </a:lnSpc>
              <a:buClr>
                <a:srgbClr val="273D40"/>
              </a:buClr>
              <a:buSzPts val="600"/>
              <a:buNone/>
            </a:pPr>
            <a:r>
              <a:rPr lang="vi-VN" dirty="0">
                <a:solidFill>
                  <a:schemeClr val="bg1">
                    <a:lumMod val="10000"/>
                  </a:schemeClr>
                </a:solidFill>
                <a:latin typeface="Lato"/>
                <a:ea typeface="Lato"/>
                <a:cs typeface="Lato"/>
                <a:sym typeface="Lato"/>
              </a:rPr>
              <a:t>Firebase firebase = new Firebase("https://control-pump-water-default-rtdb.asia-southeast1.firebasedatabase.app");</a:t>
            </a:r>
            <a:endParaRPr lang="en-US" dirty="0">
              <a:solidFill>
                <a:schemeClr val="bg1">
                  <a:lumMod val="10000"/>
                </a:schemeClr>
              </a:solidFill>
              <a:latin typeface="Lato"/>
              <a:ea typeface="Lato"/>
              <a:cs typeface="Lato"/>
              <a:sym typeface="Lato"/>
            </a:endParaRP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String value = firebase.get("/").getBody().get("value").toString();</a:t>
            </a:r>
          </a:p>
          <a:p>
            <a:pPr marL="0" indent="0" algn="just">
              <a:lnSpc>
                <a:spcPct val="150000"/>
              </a:lnSpc>
              <a:buClr>
                <a:srgbClr val="273D40"/>
              </a:buClr>
              <a:buSzPts val="600"/>
              <a:buNone/>
            </a:pPr>
            <a:r>
              <a:rPr lang="vi-VN" dirty="0">
                <a:solidFill>
                  <a:schemeClr val="bg1">
                    <a:lumMod val="10000"/>
                  </a:schemeClr>
                </a:solidFill>
                <a:latin typeface="Lato"/>
                <a:ea typeface="Lato"/>
                <a:cs typeface="Lato"/>
                <a:sym typeface="Lato"/>
              </a:rPr>
              <a:t>String timestamp = firebase.get("/").getBody().get("timestamp").toString();</a:t>
            </a: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139399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386080" y="249153"/>
            <a:ext cx="10972800" cy="990367"/>
          </a:xfrm>
          <a:prstGeom prst="rect">
            <a:avLst/>
          </a:prstGeom>
        </p:spPr>
        <p:txBody>
          <a:bodyPr spcFirstLastPara="1" vert="horz" wrap="square" lIns="121900" tIns="121900" rIns="121900" bIns="121900" rtlCol="0" anchor="ctr" anchorCtr="0">
            <a:noAutofit/>
          </a:bodyPr>
          <a:lstStyle/>
          <a:p>
            <a:pPr lvl="0"/>
            <a:r>
              <a:rPr lang="en-US" sz="3333" dirty="0"/>
              <a:t>XÂY DỰNG HỆ THỐNG TƯỚI TIÊU THÔNG MINH</a:t>
            </a:r>
          </a:p>
        </p:txBody>
      </p:sp>
      <p:sp>
        <p:nvSpPr>
          <p:cNvPr id="481" name="Google Shape;481;p43"/>
          <p:cNvSpPr txBox="1">
            <a:spLocks noGrp="1"/>
          </p:cNvSpPr>
          <p:nvPr>
            <p:ph type="body" idx="1"/>
          </p:nvPr>
        </p:nvSpPr>
        <p:spPr>
          <a:xfrm>
            <a:off x="386080" y="850621"/>
            <a:ext cx="11653520" cy="5090160"/>
          </a:xfrm>
          <a:prstGeom prst="rect">
            <a:avLst/>
          </a:prstGeom>
        </p:spPr>
        <p:txBody>
          <a:bodyPr spcFirstLastPara="1" vert="horz" wrap="square" lIns="121900" tIns="121900" rIns="121900" bIns="121900" rtlCol="0" anchor="t" anchorCtr="0">
            <a:noAutofit/>
          </a:bodyPr>
          <a:lstStyle/>
          <a:p>
            <a:pPr marL="0" indent="0" algn="just">
              <a:lnSpc>
                <a:spcPct val="150000"/>
              </a:lnSpc>
              <a:buClr>
                <a:srgbClr val="273D40"/>
              </a:buClr>
              <a:buSzPts val="600"/>
              <a:buNone/>
            </a:pPr>
            <a:r>
              <a:rPr lang="en-US" dirty="0">
                <a:solidFill>
                  <a:schemeClr val="bg1">
                    <a:lumMod val="10000"/>
                  </a:schemeClr>
                </a:solidFill>
                <a:latin typeface="Lato"/>
                <a:ea typeface="Lato"/>
                <a:cs typeface="Lato"/>
                <a:sym typeface="Lato"/>
              </a:rPr>
              <a:t>Video demo </a:t>
            </a:r>
            <a:r>
              <a:rPr lang="en-US" dirty="0" err="1">
                <a:solidFill>
                  <a:schemeClr val="bg1">
                    <a:lumMod val="10000"/>
                  </a:schemeClr>
                </a:solidFill>
                <a:latin typeface="Lato"/>
                <a:ea typeface="Lato"/>
                <a:cs typeface="Lato"/>
                <a:sym typeface="Lato"/>
              </a:rPr>
              <a:t>cho</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hệ</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thống</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tưới</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tiêu</a:t>
            </a:r>
            <a:r>
              <a:rPr lang="en-US" dirty="0">
                <a:solidFill>
                  <a:schemeClr val="bg1">
                    <a:lumMod val="10000"/>
                  </a:schemeClr>
                </a:solidFill>
                <a:latin typeface="Lato"/>
                <a:ea typeface="Lato"/>
                <a:cs typeface="Lato"/>
                <a:sym typeface="Lato"/>
              </a:rPr>
              <a:t> </a:t>
            </a:r>
            <a:r>
              <a:rPr lang="en-US" dirty="0" err="1">
                <a:solidFill>
                  <a:schemeClr val="bg1">
                    <a:lumMod val="10000"/>
                  </a:schemeClr>
                </a:solidFill>
                <a:latin typeface="Lato"/>
                <a:ea typeface="Lato"/>
                <a:cs typeface="Lato"/>
                <a:sym typeface="Lato"/>
              </a:rPr>
              <a:t>thông</a:t>
            </a:r>
            <a:r>
              <a:rPr lang="en-US" dirty="0">
                <a:solidFill>
                  <a:schemeClr val="bg1">
                    <a:lumMod val="10000"/>
                  </a:schemeClr>
                </a:solidFill>
                <a:latin typeface="Lato"/>
                <a:ea typeface="Lato"/>
                <a:cs typeface="Lato"/>
                <a:sym typeface="Lato"/>
              </a:rPr>
              <a:t> minh:</a:t>
            </a:r>
          </a:p>
          <a:p>
            <a:pPr marL="0" indent="0" algn="just">
              <a:lnSpc>
                <a:spcPct val="150000"/>
              </a:lnSpc>
              <a:buClr>
                <a:srgbClr val="273D40"/>
              </a:buClr>
              <a:buSzPts val="600"/>
              <a:buNone/>
            </a:pPr>
            <a:endParaRPr lang="vi-VN" dirty="0">
              <a:solidFill>
                <a:schemeClr val="bg1">
                  <a:lumMod val="10000"/>
                </a:schemeClr>
              </a:solidFill>
              <a:latin typeface="Lato"/>
              <a:ea typeface="Lato"/>
              <a:cs typeface="Lato"/>
              <a:sym typeface="Lato"/>
            </a:endParaRPr>
          </a:p>
        </p:txBody>
      </p:sp>
      <p:grpSp>
        <p:nvGrpSpPr>
          <p:cNvPr id="499" name="Google Shape;499;p43"/>
          <p:cNvGrpSpPr/>
          <p:nvPr/>
        </p:nvGrpSpPr>
        <p:grpSpPr>
          <a:xfrm rot="5400000">
            <a:off x="10653742" y="6185608"/>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677447"/>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722957" y="259081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55188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8663" y="1492239"/>
            <a:ext cx="8977400" cy="5049788"/>
          </a:xfrm>
          <a:prstGeom prst="rect">
            <a:avLst/>
          </a:prstGeom>
        </p:spPr>
      </p:pic>
    </p:spTree>
    <p:extLst>
      <p:ext uri="{BB962C8B-B14F-4D97-AF65-F5344CB8AC3E}">
        <p14:creationId xmlns:p14="http://schemas.microsoft.com/office/powerpoint/2010/main" val="23056125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6750133"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5 Smart factory</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7577911" y="713341"/>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461665"/>
          </a:xfrm>
          <a:prstGeom prst="rect">
            <a:avLst/>
          </a:prstGeom>
          <a:noFill/>
        </p:spPr>
        <p:txBody>
          <a:bodyPr wrap="square" rtlCol="0">
            <a:spAutoFit/>
          </a:bodyPr>
          <a:lstStyle/>
          <a:p>
            <a:r>
              <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Nhà máy thông minh</a:t>
            </a:r>
          </a:p>
        </p:txBody>
      </p:sp>
    </p:spTree>
    <p:extLst>
      <p:ext uri="{BB962C8B-B14F-4D97-AF65-F5344CB8AC3E}">
        <p14:creationId xmlns:p14="http://schemas.microsoft.com/office/powerpoint/2010/main" val="394172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8912" y="279147"/>
            <a:ext cx="10763088" cy="643600"/>
          </a:xfrm>
          <a:prstGeom prst="rect">
            <a:avLst/>
          </a:prstGeom>
        </p:spPr>
        <p:txBody>
          <a:bodyPr spcFirstLastPara="1" vert="horz" wrap="square" lIns="121900" tIns="121900" rIns="121900" bIns="121900" rtlCol="0" anchor="ctr" anchorCtr="0">
            <a:noAutofit/>
          </a:bodyPr>
          <a:lstStyle/>
          <a:p>
            <a:pPr lvl="0"/>
            <a:r>
              <a:rPr lang="vi-VN" sz="3333" dirty="0"/>
              <a:t>Giám sát chất lượng không khí trong nhà máy</a:t>
            </a:r>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lnSpc>
                <a:spcPct val="150000"/>
              </a:lnSpc>
              <a:spcBef>
                <a:spcPts val="1580"/>
              </a:spcBef>
              <a:buNone/>
            </a:pPr>
            <a:r>
              <a:rPr lang="vi-VN" spc="-100" dirty="0">
                <a:solidFill>
                  <a:schemeClr val="bg1">
                    <a:lumMod val="10000"/>
                  </a:schemeClr>
                </a:solidFill>
                <a:latin typeface="Arial"/>
                <a:cs typeface="Arial"/>
              </a:rPr>
              <a:t>Giám sát chất lượng không khí trong nhà tại các nhà máy là quan trọng đối với  sức khỏe và sự an toàn của người lao động. Các khí độc hại như carbon monoxide  (CO), nitrogen monoxide (NO), Nitrogen Dioxide (NO), v.v., có thể gây ra các vấn  đề sức khỏe nghiêm trọng.</a:t>
            </a:r>
          </a:p>
          <a:p>
            <a:pPr marL="0" indent="0">
              <a:lnSpc>
                <a:spcPct val="150000"/>
              </a:lnSpc>
              <a:spcBef>
                <a:spcPts val="1580"/>
              </a:spcBef>
              <a:buNone/>
            </a:pPr>
            <a:r>
              <a:rPr lang="vi-VN" spc="-100" dirty="0">
                <a:solidFill>
                  <a:schemeClr val="bg1">
                    <a:lumMod val="10000"/>
                  </a:schemeClr>
                </a:solidFill>
                <a:latin typeface="Arial"/>
                <a:cs typeface="Arial"/>
              </a:rPr>
              <a:t>Hệ thống giám sát khí dựa trên IoT có thể giúp theo dõi chất lượng không khí  trong nhà bằng cách sử dụng các cảm biến khí khác nhau. Chất lượng không khí  trong nhà có thể khác nhau đối với các vị trí khác nhau. Các thiết bị IoT dựa trên  mạng cảm biến không dây có thể xác định các khu vực nguy hiểm, do đó có thể  thực hiện các biện pháp khắc phục để đảm bảo thông gió thích hợp.</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485543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13" name="Google Shape;413;p42"/>
          <p:cNvGrpSpPr/>
          <p:nvPr/>
        </p:nvGrpSpPr>
        <p:grpSpPr>
          <a:xfrm>
            <a:off x="9320585" y="365634"/>
            <a:ext cx="2028881" cy="2180837"/>
            <a:chOff x="6990438" y="274225"/>
            <a:chExt cx="1521661" cy="1635628"/>
          </a:xfrm>
        </p:grpSpPr>
        <p:sp>
          <p:nvSpPr>
            <p:cNvPr id="414" name="Google Shape;414;p42"/>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5" name="Google Shape;415;p42"/>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6" name="Google Shape;416;p42"/>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7" name="Google Shape;417;p42"/>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8" name="Google Shape;418;p42"/>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sp>
          <p:nvSpPr>
            <p:cNvPr id="419" name="Google Shape;419;p42"/>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121900" tIns="121900" rIns="121900" bIns="121900" anchor="ctr" anchorCtr="0">
              <a:noAutofit/>
            </a:bodyPr>
            <a:lstStyle/>
            <a:p>
              <a:endParaRPr sz="2400"/>
            </a:p>
          </p:txBody>
        </p:sp>
      </p:grpSp>
      <p:sp>
        <p:nvSpPr>
          <p:cNvPr id="420" name="Google Shape;420;p42"/>
          <p:cNvSpPr txBox="1">
            <a:spLocks noGrp="1"/>
          </p:cNvSpPr>
          <p:nvPr>
            <p:ph type="title"/>
          </p:nvPr>
        </p:nvSpPr>
        <p:spPr>
          <a:xfrm>
            <a:off x="960000" y="2715967"/>
            <a:ext cx="8608485" cy="1634800"/>
          </a:xfrm>
          <a:prstGeom prst="rect">
            <a:avLst/>
          </a:prstGeom>
        </p:spPr>
        <p:txBody>
          <a:bodyPr spcFirstLastPara="1" vert="horz" wrap="square" lIns="121900" tIns="121900" rIns="121900" bIns="121900" rtlCol="0" anchor="ctr" anchorCtr="0">
            <a:noAutofit/>
          </a:bodyPr>
          <a:lstStyle/>
          <a:p>
            <a:pPr lvl="0"/>
            <a:r>
              <a:rPr lang="en-US" sz="4267" dirty="0"/>
              <a:t>4</a:t>
            </a:r>
            <a:r>
              <a:rPr lang="vi-VN" sz="4267" dirty="0"/>
              <a:t>.</a:t>
            </a:r>
            <a:r>
              <a:rPr lang="en-US" sz="4267" dirty="0"/>
              <a:t>6 Smart Wearables for health assistive monitoring</a:t>
            </a:r>
            <a:endParaRPr sz="4267" dirty="0"/>
          </a:p>
        </p:txBody>
      </p:sp>
      <p:cxnSp>
        <p:nvCxnSpPr>
          <p:cNvPr id="423" name="Google Shape;423;p42"/>
          <p:cNvCxnSpPr/>
          <p:nvPr/>
        </p:nvCxnSpPr>
        <p:spPr>
          <a:xfrm>
            <a:off x="960000" y="4265020"/>
            <a:ext cx="6010800" cy="0"/>
          </a:xfrm>
          <a:prstGeom prst="straightConnector1">
            <a:avLst/>
          </a:prstGeom>
          <a:noFill/>
          <a:ln w="19050" cap="flat" cmpd="sng">
            <a:solidFill>
              <a:schemeClr val="lt2"/>
            </a:solidFill>
            <a:prstDash val="solid"/>
            <a:round/>
            <a:headEnd type="none" w="med" len="med"/>
            <a:tailEnd type="none" w="med" len="med"/>
          </a:ln>
        </p:spPr>
      </p:cxnSp>
      <p:grpSp>
        <p:nvGrpSpPr>
          <p:cNvPr id="424" name="Google Shape;424;p42"/>
          <p:cNvGrpSpPr/>
          <p:nvPr/>
        </p:nvGrpSpPr>
        <p:grpSpPr>
          <a:xfrm>
            <a:off x="8308289" y="1199267"/>
            <a:ext cx="3660615" cy="3650564"/>
            <a:chOff x="4840150" y="1975425"/>
            <a:chExt cx="2862837" cy="2854977"/>
          </a:xfrm>
        </p:grpSpPr>
        <p:sp>
          <p:nvSpPr>
            <p:cNvPr id="425" name="Google Shape;425;p42"/>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26" name="Google Shape;426;p42"/>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7" name="Google Shape;427;p42"/>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28" name="Google Shape;428;p42"/>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29" name="Google Shape;429;p42"/>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0" name="Google Shape;430;p42"/>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1" name="Google Shape;431;p42"/>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2" name="Google Shape;432;p42"/>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3" name="Google Shape;433;p42"/>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4" name="Google Shape;434;p42"/>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35" name="Google Shape;435;p42"/>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36" name="Google Shape;436;p42"/>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37" name="Google Shape;437;p42"/>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38" name="Google Shape;438;p42"/>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39" name="Google Shape;439;p42"/>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0" name="Google Shape;440;p42"/>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1" name="Google Shape;441;p42"/>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sp>
          <p:nvSpPr>
            <p:cNvPr id="442" name="Google Shape;442;p42"/>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3" name="Google Shape;443;p42"/>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44" name="Google Shape;444;p42"/>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45" name="Google Shape;445;p42"/>
          <p:cNvSpPr/>
          <p:nvPr/>
        </p:nvSpPr>
        <p:spPr>
          <a:xfrm>
            <a:off x="4795273" y="1182984"/>
            <a:ext cx="290691" cy="29069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46" name="Google Shape;446;p42"/>
          <p:cNvSpPr/>
          <p:nvPr/>
        </p:nvSpPr>
        <p:spPr>
          <a:xfrm>
            <a:off x="4431109" y="1017139"/>
            <a:ext cx="165844" cy="1658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grpSp>
        <p:nvGrpSpPr>
          <p:cNvPr id="447" name="Google Shape;447;p42"/>
          <p:cNvGrpSpPr/>
          <p:nvPr/>
        </p:nvGrpSpPr>
        <p:grpSpPr>
          <a:xfrm>
            <a:off x="11127609" y="5177285"/>
            <a:ext cx="221847" cy="934688"/>
            <a:chOff x="8668080" y="2328029"/>
            <a:chExt cx="127488" cy="537136"/>
          </a:xfrm>
        </p:grpSpPr>
        <p:sp>
          <p:nvSpPr>
            <p:cNvPr id="448" name="Google Shape;448;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49" name="Google Shape;449;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0" name="Google Shape;450;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1" name="Google Shape;451;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2" name="Google Shape;452;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3" name="Google Shape;453;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4" name="Google Shape;454;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5" name="Google Shape;455;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 name="Google Shape;456;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 name="Google Shape;457;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8" name="Google Shape;458;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9" name="Google Shape;459;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60" name="Google Shape;460;p42"/>
          <p:cNvGrpSpPr/>
          <p:nvPr/>
        </p:nvGrpSpPr>
        <p:grpSpPr>
          <a:xfrm rot="5400000">
            <a:off x="1322875" y="245985"/>
            <a:ext cx="221847" cy="934688"/>
            <a:chOff x="8668080" y="2328029"/>
            <a:chExt cx="127488" cy="537136"/>
          </a:xfrm>
        </p:grpSpPr>
        <p:sp>
          <p:nvSpPr>
            <p:cNvPr id="461" name="Google Shape;461;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2" name="Google Shape;462;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3" name="Google Shape;463;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4" name="Google Shape;464;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5" name="Google Shape;465;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6" name="Google Shape;466;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7" name="Google Shape;467;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8" name="Google Shape;468;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0" name="Google Shape;470;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1" name="Google Shape;471;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2" name="Google Shape;472;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73" name="Google Shape;473;p42"/>
          <p:cNvGrpSpPr/>
          <p:nvPr/>
        </p:nvGrpSpPr>
        <p:grpSpPr>
          <a:xfrm>
            <a:off x="8012517" y="5561295"/>
            <a:ext cx="365852" cy="383843"/>
            <a:chOff x="6009387" y="4170971"/>
            <a:chExt cx="274389" cy="287882"/>
          </a:xfrm>
        </p:grpSpPr>
        <p:sp>
          <p:nvSpPr>
            <p:cNvPr id="474" name="Google Shape;474;p42"/>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75" name="Google Shape;475;p42"/>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1D0458F6-5CE7-18BB-8E15-6A12D9AE15A6}"/>
              </a:ext>
            </a:extLst>
          </p:cNvPr>
          <p:cNvSpPr txBox="1"/>
          <p:nvPr/>
        </p:nvSpPr>
        <p:spPr>
          <a:xfrm>
            <a:off x="1041302" y="4362885"/>
            <a:ext cx="6011185" cy="830997"/>
          </a:xfrm>
          <a:prstGeom prst="rect">
            <a:avLst/>
          </a:prstGeom>
          <a:noFill/>
        </p:spPr>
        <p:txBody>
          <a:bodyPr wrap="square" rtlCol="0">
            <a:spAutoFit/>
          </a:bodyPr>
          <a:lstStyle/>
          <a:p>
            <a:r>
              <a:rPr lang="vi-VN" sz="2400" dirty="0">
                <a:solidFill>
                  <a:schemeClr val="bg2"/>
                </a:solidFill>
                <a:effectLst>
                  <a:outerShdw blurRad="38100" dist="38100" dir="2700000" algn="tl">
                    <a:srgbClr val="000000">
                      <a:alpha val="43137"/>
                    </a:srgbClr>
                  </a:outerShdw>
                </a:effectLst>
                <a:latin typeface="Times New Roman" panose="02020603050405020304" pitchFamily="18" charset="0"/>
                <a:ea typeface="Lato" panose="020F0502020204030203" pitchFamily="34" charset="0"/>
                <a:cs typeface="Times New Roman" panose="02020603050405020304" pitchFamily="18" charset="0"/>
              </a:rPr>
              <a:t>Thiết bị đeo thông minh hỗ trợ theo dõi sức khỏe</a:t>
            </a:r>
          </a:p>
        </p:txBody>
      </p:sp>
    </p:spTree>
    <p:extLst>
      <p:ext uri="{BB962C8B-B14F-4D97-AF65-F5344CB8AC3E}">
        <p14:creationId xmlns:p14="http://schemas.microsoft.com/office/powerpoint/2010/main" val="111653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8912" y="279147"/>
            <a:ext cx="10763088" cy="643600"/>
          </a:xfrm>
          <a:prstGeom prst="rect">
            <a:avLst/>
          </a:prstGeom>
        </p:spPr>
        <p:txBody>
          <a:bodyPr spcFirstLastPara="1" vert="horz" wrap="square" lIns="121900" tIns="121900" rIns="121900" bIns="121900" rtlCol="0" anchor="ctr" anchorCtr="0">
            <a:noAutofit/>
          </a:bodyPr>
          <a:lstStyle/>
          <a:p>
            <a:pPr lvl="0"/>
            <a:r>
              <a:rPr lang="vi-VN" sz="3333" dirty="0"/>
              <a:t>Theo dõi sức khỏe &amp; thể chất</a:t>
            </a:r>
          </a:p>
        </p:txBody>
      </p:sp>
      <p:sp>
        <p:nvSpPr>
          <p:cNvPr id="481" name="Google Shape;481;p43"/>
          <p:cNvSpPr txBox="1">
            <a:spLocks noGrp="1"/>
          </p:cNvSpPr>
          <p:nvPr>
            <p:ph type="body" idx="1"/>
          </p:nvPr>
        </p:nvSpPr>
        <p:spPr>
          <a:xfrm>
            <a:off x="117441" y="568216"/>
            <a:ext cx="11607952" cy="5435419"/>
          </a:xfrm>
          <a:prstGeom prst="rect">
            <a:avLst/>
          </a:prstGeom>
        </p:spPr>
        <p:txBody>
          <a:bodyPr spcFirstLastPara="1" vert="horz" wrap="square" lIns="121900" tIns="121900" rIns="121900" bIns="121900" rtlCol="0" anchor="t" anchorCtr="0">
            <a:noAutofit/>
          </a:bodyPr>
          <a:lstStyle/>
          <a:p>
            <a:pPr marL="380990" indent="-380990">
              <a:lnSpc>
                <a:spcPct val="150000"/>
              </a:lnSpc>
              <a:spcBef>
                <a:spcPts val="1580"/>
              </a:spcBef>
              <a:buFontTx/>
              <a:buChar char="-"/>
            </a:pPr>
            <a:r>
              <a:rPr lang="vi-VN" spc="-100" dirty="0">
                <a:solidFill>
                  <a:schemeClr val="bg1">
                    <a:lumMod val="10000"/>
                  </a:schemeClr>
                </a:solidFill>
                <a:latin typeface="Lato" panose="020B0604020202020204" charset="0"/>
                <a:ea typeface="Lato" panose="020B0604020202020204" charset="0"/>
                <a:cs typeface="Lato" panose="020B0604020202020204" charset="0"/>
              </a:rPr>
              <a:t>Các thiết bị IoT có thể đeo được cho phép theo dõi không xâm lấn và liên tục các  thông số sinh lý có thể giúp theo dõi sức khỏe và thể chất liên tục. Các thiết bị  đeo được tạo thành một loại mạng cảm biến không dây được gọi là mạng diện tích cơ thể trong đó các phép đo từ một số thiết bị đeo được liên tục gửi đến một thành phần chính (chẳng hạn như điện thoại thông minh), sau đó sẽ gửi dữ liệu đến một  máy chủ hoặc một thiết bị phụ trợ dựa trên đám mây để phân tích và lưu trữ.</a:t>
            </a:r>
            <a:endParaRPr lang="en-US" spc="-100" dirty="0">
              <a:solidFill>
                <a:schemeClr val="bg1">
                  <a:lumMod val="10000"/>
                </a:schemeClr>
              </a:solidFill>
              <a:latin typeface="Lato" panose="020B0604020202020204" charset="0"/>
              <a:ea typeface="Lato" panose="020B0604020202020204" charset="0"/>
              <a:cs typeface="Lato" panose="020B0604020202020204" charset="0"/>
            </a:endParaRPr>
          </a:p>
          <a:p>
            <a:pPr marL="380990" indent="-380990">
              <a:lnSpc>
                <a:spcPct val="150000"/>
              </a:lnSpc>
              <a:spcBef>
                <a:spcPts val="1580"/>
              </a:spcBef>
              <a:buFontTx/>
              <a:buChar char="-"/>
            </a:pPr>
            <a:r>
              <a:rPr lang="vi-VN" spc="-100" dirty="0">
                <a:solidFill>
                  <a:schemeClr val="bg1">
                    <a:lumMod val="10000"/>
                  </a:schemeClr>
                </a:solidFill>
                <a:latin typeface="Lato" panose="020B0604020202020204" charset="0"/>
                <a:ea typeface="Lato" panose="020B0604020202020204" charset="0"/>
                <a:cs typeface="Lato" panose="020B0604020202020204" charset="0"/>
              </a:rPr>
              <a:t>Các  cảm biến cơ thể thường được sử dụng bao gồm: nhiệt độ cơ thể, nhịp tim, độ bão  hòa oxy của máy đo oxy (SPo2), huyết áp, điện tâm đồ (ECG), chuyển động (với  gia tốc kế) và điện não đồ (EEG).</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589423" y="3019883"/>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1451366" y="3577085"/>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0" name="object 5"/>
          <p:cNvSpPr/>
          <p:nvPr/>
        </p:nvSpPr>
        <p:spPr>
          <a:xfrm>
            <a:off x="983265" y="4540565"/>
            <a:ext cx="3251328" cy="1670809"/>
          </a:xfrm>
          <a:prstGeom prst="rect">
            <a:avLst/>
          </a:prstGeom>
          <a:blipFill>
            <a:blip r:embed="rId3" cstate="print"/>
            <a:stretch>
              <a:fillRect/>
            </a:stretch>
          </a:blipFill>
        </p:spPr>
        <p:txBody>
          <a:bodyPr wrap="square" lIns="0" tIns="0" rIns="0" bIns="0" rtlCol="0"/>
          <a:lstStyle/>
          <a:p>
            <a:endParaRPr sz="2400"/>
          </a:p>
        </p:txBody>
      </p:sp>
      <p:sp>
        <p:nvSpPr>
          <p:cNvPr id="31" name="object 6"/>
          <p:cNvSpPr/>
          <p:nvPr/>
        </p:nvSpPr>
        <p:spPr>
          <a:xfrm>
            <a:off x="7285448" y="4594970"/>
            <a:ext cx="1860849" cy="1663607"/>
          </a:xfrm>
          <a:prstGeom prst="rect">
            <a:avLst/>
          </a:prstGeom>
          <a:blipFill>
            <a:blip r:embed="rId4"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12224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322567"/>
            <a:ext cx="10272000" cy="643600"/>
          </a:xfrm>
          <a:prstGeom prst="rect">
            <a:avLst/>
          </a:prstGeom>
        </p:spPr>
        <p:txBody>
          <a:bodyPr spcFirstLastPara="1" vert="horz" wrap="square" lIns="121900" tIns="121900" rIns="121900" bIns="121900" rtlCol="0" anchor="ctr" anchorCtr="0">
            <a:noAutofit/>
          </a:bodyPr>
          <a:lstStyle/>
          <a:p>
            <a:r>
              <a:rPr lang="en-US" sz="3333" b="1" dirty="0">
                <a:latin typeface="+mj-lt"/>
              </a:rPr>
              <a:t>NHÀ THÔNG MINH</a:t>
            </a:r>
            <a:endParaRPr sz="3333" b="1" dirty="0">
              <a:latin typeface="+mj-lt"/>
            </a:endParaRPr>
          </a:p>
        </p:txBody>
      </p:sp>
      <p:sp>
        <p:nvSpPr>
          <p:cNvPr id="481" name="Google Shape;481;p43"/>
          <p:cNvSpPr txBox="1">
            <a:spLocks noGrp="1"/>
          </p:cNvSpPr>
          <p:nvPr>
            <p:ph type="body" idx="1"/>
          </p:nvPr>
        </p:nvSpPr>
        <p:spPr>
          <a:xfrm>
            <a:off x="594285" y="1025843"/>
            <a:ext cx="12144792" cy="5229743"/>
          </a:xfrm>
          <a:prstGeom prst="rect">
            <a:avLst/>
          </a:prstGeom>
        </p:spPr>
        <p:txBody>
          <a:bodyPr spcFirstLastPara="1" vert="horz" wrap="square" lIns="121900" tIns="121900" rIns="121900" bIns="121900" rtlCol="0" anchor="t" anchorCtr="0">
            <a:noAutofit/>
          </a:bodyPr>
          <a:lstStyle/>
          <a:p>
            <a:pPr marL="0" marR="1164138" indent="0" algn="just">
              <a:lnSpc>
                <a:spcPct val="150000"/>
              </a:lnSpc>
              <a:spcBef>
                <a:spcPts val="160"/>
              </a:spcBef>
              <a:buNone/>
            </a:pPr>
            <a:r>
              <a:rPr lang="vi-VN" sz="2400" dirty="0">
                <a:solidFill>
                  <a:schemeClr val="bg1">
                    <a:lumMod val="10000"/>
                  </a:schemeClr>
                </a:solidFill>
                <a:latin typeface="+mj-lt"/>
                <a:cs typeface="Arial"/>
              </a:rPr>
              <a:t>Nhà thông minh là kiểu nhà được lắp đặt các thiết bị điện, điện tử có thể được điều khiển hoặc tự động hoá hoặc bán tự động. Thay thế con người trong thực hiện một hoặc một số thao tác quản lý, điều khiển. Hệ thống điện tử này giao tiếp với người dùng thông qua bảng điện tử đặt trong nhà, ứng dụng trên điện thoại di động, máy tính bảng hoặc một giao diện web</a:t>
            </a:r>
            <a:r>
              <a:rPr lang="en-US" sz="2400" dirty="0">
                <a:solidFill>
                  <a:schemeClr val="bg1">
                    <a:lumMod val="10000"/>
                  </a:schemeClr>
                </a:solidFill>
                <a:latin typeface="+mj-lt"/>
                <a:cs typeface="Arial"/>
              </a:rPr>
              <a:t>.</a:t>
            </a:r>
            <a:endParaRPr lang="vi-VN" sz="1867" dirty="0">
              <a:solidFill>
                <a:schemeClr val="bg1">
                  <a:lumMod val="10000"/>
                </a:schemeClr>
              </a:solidFill>
              <a:latin typeface="+mj-lt"/>
              <a:cs typeface="Arial"/>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21" name="object 4"/>
          <p:cNvSpPr/>
          <p:nvPr/>
        </p:nvSpPr>
        <p:spPr>
          <a:xfrm>
            <a:off x="5188283" y="3711545"/>
            <a:ext cx="4129455" cy="2343987"/>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98592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
                                  </p:iterate>
                                  <p:childTnLst>
                                    <p:set>
                                      <p:cBhvr>
                                        <p:cTn id="6"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8912" y="279147"/>
            <a:ext cx="10763088" cy="643600"/>
          </a:xfrm>
          <a:prstGeom prst="rect">
            <a:avLst/>
          </a:prstGeom>
        </p:spPr>
        <p:txBody>
          <a:bodyPr spcFirstLastPara="1" vert="horz" wrap="square" lIns="121900" tIns="121900" rIns="121900" bIns="121900" rtlCol="0" anchor="ctr" anchorCtr="0">
            <a:noAutofit/>
          </a:bodyPr>
          <a:lstStyle/>
          <a:p>
            <a:pPr lvl="0"/>
            <a:r>
              <a:rPr lang="vi-VN" sz="3333" dirty="0"/>
              <a:t>Công nghệ đeo</a:t>
            </a:r>
          </a:p>
        </p:txBody>
      </p:sp>
      <p:sp>
        <p:nvSpPr>
          <p:cNvPr id="481" name="Google Shape;481;p43"/>
          <p:cNvSpPr txBox="1">
            <a:spLocks noGrp="1"/>
          </p:cNvSpPr>
          <p:nvPr>
            <p:ph type="body" idx="1"/>
          </p:nvPr>
        </p:nvSpPr>
        <p:spPr>
          <a:xfrm>
            <a:off x="810065" y="688632"/>
            <a:ext cx="10915328" cy="5435419"/>
          </a:xfrm>
          <a:prstGeom prst="rect">
            <a:avLst/>
          </a:prstGeom>
        </p:spPr>
        <p:txBody>
          <a:bodyPr spcFirstLastPara="1" vert="horz" wrap="square" lIns="121900" tIns="121900" rIns="121900" bIns="121900" rtlCol="0" anchor="t" anchorCtr="0">
            <a:noAutofit/>
          </a:bodyPr>
          <a:lstStyle/>
          <a:p>
            <a:pPr marL="0" indent="0">
              <a:spcBef>
                <a:spcPts val="1580"/>
              </a:spcBef>
              <a:buNone/>
            </a:pPr>
            <a:r>
              <a:rPr lang="vi-VN" spc="-100" dirty="0">
                <a:solidFill>
                  <a:schemeClr val="bg1">
                    <a:lumMod val="10000"/>
                  </a:schemeClr>
                </a:solidFill>
                <a:latin typeface="Arial"/>
                <a:cs typeface="Arial"/>
              </a:rPr>
              <a:t>Công nghệ đeo bao gồm các thiết bị đeo được (đồng hồ thông minh, kính thông  minh,..) và thiết bị điện tử thời trang (với thiết bị điện tử được tích hợp trong quần  áo và phụ kiện, (ví dụ: đồng hồ thông minh Google Glass) cung cấp các chức năng  và tính năng khác nhau để hỗ trợ chúng tôi các hoạt động hàng ngày của chúng  ta và giúp chúng ta có lối sống lành mạnh.</a:t>
            </a:r>
          </a:p>
          <a:p>
            <a:pPr marL="0" indent="0">
              <a:spcBef>
                <a:spcPts val="1580"/>
              </a:spcBef>
              <a:buNone/>
            </a:pPr>
            <a:r>
              <a:rPr lang="vi-VN" spc="-100" dirty="0">
                <a:solidFill>
                  <a:schemeClr val="bg1">
                    <a:lumMod val="10000"/>
                  </a:schemeClr>
                </a:solidFill>
                <a:latin typeface="Arial"/>
                <a:cs typeface="Arial"/>
              </a:rPr>
              <a:t>Đồng hồ thông minh, người dùng có thể tìm kiếm trên Internet, phát tệp âm  thanh / video, thực hiện cuộc gọi (với hoặc không có điện thoại di động được  ghép nối, chơi trò chơi và sử dụng nhiều loại ứng dụng di động khác nhau.</a:t>
            </a:r>
          </a:p>
          <a:p>
            <a:pPr marL="0" indent="0">
              <a:spcBef>
                <a:spcPts val="1580"/>
              </a:spcBef>
              <a:buNone/>
            </a:pPr>
            <a:r>
              <a:rPr lang="vi-VN" spc="-100" dirty="0">
                <a:solidFill>
                  <a:schemeClr val="bg1">
                    <a:lumMod val="10000"/>
                  </a:schemeClr>
                </a:solidFill>
                <a:latin typeface="Arial"/>
                <a:cs typeface="Arial"/>
              </a:rPr>
              <a:t>Kính thông minh cho phép người dùng chụp ảnh và quay video, nhận chỉ  đường trên bản đồ, kiểm tra trạng thái chuyến bay và tìm kiếm trên Internet  bằng cách sử dụng lệnh thoại.</a:t>
            </a:r>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2553995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468912" y="279147"/>
            <a:ext cx="10763088" cy="643600"/>
          </a:xfrm>
          <a:prstGeom prst="rect">
            <a:avLst/>
          </a:prstGeom>
        </p:spPr>
        <p:txBody>
          <a:bodyPr spcFirstLastPara="1" vert="horz" wrap="square" lIns="121900" tIns="121900" rIns="121900" bIns="121900" rtlCol="0" anchor="ctr" anchorCtr="0">
            <a:noAutofit/>
          </a:bodyPr>
          <a:lstStyle/>
          <a:p>
            <a:pPr lvl="0"/>
            <a:r>
              <a:rPr lang="en-US" sz="3333" dirty="0" err="1"/>
              <a:t>Triển</a:t>
            </a:r>
            <a:r>
              <a:rPr lang="en-US" sz="3333" dirty="0"/>
              <a:t> </a:t>
            </a:r>
            <a:r>
              <a:rPr lang="en-US" sz="3333" dirty="0" err="1"/>
              <a:t>khai</a:t>
            </a:r>
            <a:r>
              <a:rPr lang="en-US" sz="3333" dirty="0"/>
              <a:t> </a:t>
            </a:r>
            <a:r>
              <a:rPr lang="en-US" sz="3333" dirty="0" err="1"/>
              <a:t>dịch</a:t>
            </a:r>
            <a:r>
              <a:rPr lang="en-US" sz="3333" dirty="0"/>
              <a:t> </a:t>
            </a:r>
            <a:r>
              <a:rPr lang="en-US" sz="3333" dirty="0" err="1"/>
              <a:t>vụ</a:t>
            </a:r>
            <a:r>
              <a:rPr lang="en-US" sz="3333" dirty="0"/>
              <a:t> </a:t>
            </a:r>
            <a:r>
              <a:rPr lang="en-US" sz="3333" dirty="0" err="1"/>
              <a:t>các</a:t>
            </a:r>
            <a:r>
              <a:rPr lang="en-US" sz="3333" dirty="0"/>
              <a:t> </a:t>
            </a:r>
            <a:r>
              <a:rPr lang="en-US" sz="3333" dirty="0" err="1"/>
              <a:t>nền</a:t>
            </a:r>
            <a:r>
              <a:rPr lang="en-US" sz="3333" dirty="0"/>
              <a:t> </a:t>
            </a:r>
            <a:r>
              <a:rPr lang="en-US" sz="3333" dirty="0" err="1"/>
              <a:t>tảng</a:t>
            </a:r>
            <a:r>
              <a:rPr lang="en-US" sz="3333" dirty="0"/>
              <a:t> Cloud</a:t>
            </a:r>
            <a:endParaRPr lang="vi-VN" sz="3333" dirty="0"/>
          </a:p>
        </p:txBody>
      </p:sp>
      <p:grpSp>
        <p:nvGrpSpPr>
          <p:cNvPr id="499" name="Google Shape;499;p43"/>
          <p:cNvGrpSpPr/>
          <p:nvPr/>
        </p:nvGrpSpPr>
        <p:grpSpPr>
          <a:xfrm rot="5400000">
            <a:off x="10653742" y="5767631"/>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346309"/>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
        <p:nvSpPr>
          <p:cNvPr id="3" name="Text Placeholder 2">
            <a:extLst>
              <a:ext uri="{FF2B5EF4-FFF2-40B4-BE49-F238E27FC236}">
                <a16:creationId xmlns:a16="http://schemas.microsoft.com/office/drawing/2014/main" id="{DA724111-8EAA-51F3-660E-F0493E15756A}"/>
              </a:ext>
            </a:extLst>
          </p:cNvPr>
          <p:cNvSpPr>
            <a:spLocks noGrp="1"/>
          </p:cNvSpPr>
          <p:nvPr>
            <p:ph type="body" idx="1"/>
          </p:nvPr>
        </p:nvSpPr>
        <p:spPr/>
        <p:txBody>
          <a:bodyPr/>
          <a:lstStyle/>
          <a:p>
            <a:pPr marL="203195" indent="0">
              <a:buNone/>
            </a:pPr>
            <a:r>
              <a:rPr lang="en-US" dirty="0"/>
              <a:t>- </a:t>
            </a:r>
          </a:p>
        </p:txBody>
      </p:sp>
      <p:sp>
        <p:nvSpPr>
          <p:cNvPr id="4" name="Google Shape;480;p43">
            <a:extLst>
              <a:ext uri="{FF2B5EF4-FFF2-40B4-BE49-F238E27FC236}">
                <a16:creationId xmlns:a16="http://schemas.microsoft.com/office/drawing/2014/main" id="{9FCE99C4-3B2E-EB22-F8D1-4B77351C2C6C}"/>
              </a:ext>
            </a:extLst>
          </p:cNvPr>
          <p:cNvSpPr txBox="1">
            <a:spLocks/>
          </p:cNvSpPr>
          <p:nvPr/>
        </p:nvSpPr>
        <p:spPr>
          <a:xfrm>
            <a:off x="859625" y="1219192"/>
            <a:ext cx="10763088" cy="64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US" sz="3333" dirty="0" err="1"/>
              <a:t>Nền</a:t>
            </a:r>
            <a:r>
              <a:rPr lang="en-US" sz="3333" dirty="0"/>
              <a:t> </a:t>
            </a:r>
            <a:r>
              <a:rPr lang="en-US" sz="3333" dirty="0" err="1"/>
              <a:t>tảng</a:t>
            </a:r>
            <a:r>
              <a:rPr lang="en-US" sz="3333" dirty="0"/>
              <a:t> Cloud: Google, Microsoft Azure, …</a:t>
            </a:r>
            <a:endParaRPr lang="vi-VN" sz="3333" dirty="0"/>
          </a:p>
        </p:txBody>
      </p:sp>
    </p:spTree>
    <p:extLst>
      <p:ext uri="{BB962C8B-B14F-4D97-AF65-F5344CB8AC3E}">
        <p14:creationId xmlns:p14="http://schemas.microsoft.com/office/powerpoint/2010/main" val="773586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9F178E0-7557-8E6B-65A1-53D3BC3FEF03}"/>
              </a:ext>
            </a:extLst>
          </p:cNvPr>
          <p:cNvCxnSpPr/>
          <p:nvPr/>
        </p:nvCxnSpPr>
        <p:spPr>
          <a:xfrm>
            <a:off x="1803400" y="1219200"/>
            <a:ext cx="8585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4FBE2B-FB43-44DD-D95C-2652B113CF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0190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1"/>
          <p:cNvSpPr txBox="1">
            <a:spLocks noGrp="1"/>
          </p:cNvSpPr>
          <p:nvPr>
            <p:ph type="title"/>
          </p:nvPr>
        </p:nvSpPr>
        <p:spPr>
          <a:xfrm>
            <a:off x="6022902" y="1591080"/>
            <a:ext cx="5256501" cy="733600"/>
          </a:xfrm>
          <a:prstGeom prst="rect">
            <a:avLst/>
          </a:prstGeom>
        </p:spPr>
        <p:txBody>
          <a:bodyPr spcFirstLastPara="1" vert="horz" wrap="square" lIns="121900" tIns="121900" rIns="121900" bIns="121900" rtlCol="0" anchor="ctr" anchorCtr="0">
            <a:noAutofit/>
          </a:bodyPr>
          <a:lstStyle/>
          <a:p>
            <a:pPr lvl="0"/>
            <a:r>
              <a:rPr lang="en-US" sz="2400" dirty="0" err="1"/>
              <a:t>Chiếu</a:t>
            </a:r>
            <a:r>
              <a:rPr lang="en-US" sz="2400" dirty="0"/>
              <a:t> </a:t>
            </a:r>
            <a:r>
              <a:rPr lang="en-US" sz="2400" dirty="0" err="1"/>
              <a:t>sáng</a:t>
            </a:r>
            <a:r>
              <a:rPr lang="en-US" sz="2400" dirty="0"/>
              <a:t> </a:t>
            </a:r>
            <a:r>
              <a:rPr lang="en-US" sz="2400" dirty="0" err="1"/>
              <a:t>thông</a:t>
            </a:r>
            <a:r>
              <a:rPr lang="en-US" sz="2400" dirty="0"/>
              <a:t> minh</a:t>
            </a:r>
          </a:p>
        </p:txBody>
      </p:sp>
      <p:sp>
        <p:nvSpPr>
          <p:cNvPr id="359" name="Google Shape;359;p41"/>
          <p:cNvSpPr txBox="1">
            <a:spLocks noGrp="1"/>
          </p:cNvSpPr>
          <p:nvPr>
            <p:ph type="title" idx="2"/>
          </p:nvPr>
        </p:nvSpPr>
        <p:spPr>
          <a:xfrm>
            <a:off x="5074951" y="1663480"/>
            <a:ext cx="1089600" cy="703600"/>
          </a:xfrm>
          <a:prstGeom prst="rect">
            <a:avLst/>
          </a:prstGeom>
        </p:spPr>
        <p:txBody>
          <a:bodyPr spcFirstLastPara="1" vert="horz" wrap="square" lIns="121900" tIns="121900" rIns="121900" bIns="121900" rtlCol="0" anchor="ctr" anchorCtr="0">
            <a:noAutofit/>
          </a:bodyPr>
          <a:lstStyle/>
          <a:p>
            <a:r>
              <a:rPr lang="en"/>
              <a:t>01</a:t>
            </a:r>
            <a:endParaRPr/>
          </a:p>
        </p:txBody>
      </p:sp>
      <p:sp>
        <p:nvSpPr>
          <p:cNvPr id="361" name="Google Shape;361;p41"/>
          <p:cNvSpPr txBox="1">
            <a:spLocks noGrp="1"/>
          </p:cNvSpPr>
          <p:nvPr>
            <p:ph type="title" idx="3"/>
          </p:nvPr>
        </p:nvSpPr>
        <p:spPr>
          <a:xfrm>
            <a:off x="6027450" y="2474801"/>
            <a:ext cx="4777711" cy="746000"/>
          </a:xfrm>
          <a:prstGeom prst="rect">
            <a:avLst/>
          </a:prstGeom>
        </p:spPr>
        <p:txBody>
          <a:bodyPr spcFirstLastPara="1" vert="horz" wrap="square" lIns="121900" tIns="121900" rIns="121900" bIns="121900" rtlCol="0" anchor="ctr" anchorCtr="0">
            <a:noAutofit/>
          </a:bodyPr>
          <a:lstStyle/>
          <a:p>
            <a:pPr lvl="0"/>
            <a:r>
              <a:rPr lang="en-US" sz="2400" dirty="0" err="1"/>
              <a:t>Thiết</a:t>
            </a:r>
            <a:r>
              <a:rPr lang="en-US" sz="2400" dirty="0"/>
              <a:t> </a:t>
            </a:r>
            <a:r>
              <a:rPr lang="en-US" sz="2400" dirty="0" err="1"/>
              <a:t>bị</a:t>
            </a:r>
            <a:r>
              <a:rPr lang="en-US" sz="2400" dirty="0"/>
              <a:t> </a:t>
            </a:r>
            <a:r>
              <a:rPr lang="en-US" sz="2400" dirty="0" err="1"/>
              <a:t>thông</a:t>
            </a:r>
            <a:r>
              <a:rPr lang="en-US" sz="2400" dirty="0"/>
              <a:t> minh</a:t>
            </a:r>
          </a:p>
        </p:txBody>
      </p:sp>
      <p:sp>
        <p:nvSpPr>
          <p:cNvPr id="362" name="Google Shape;362;p41"/>
          <p:cNvSpPr txBox="1">
            <a:spLocks noGrp="1"/>
          </p:cNvSpPr>
          <p:nvPr>
            <p:ph type="title" idx="4"/>
          </p:nvPr>
        </p:nvSpPr>
        <p:spPr>
          <a:xfrm>
            <a:off x="5006400" y="2528557"/>
            <a:ext cx="1089600" cy="703600"/>
          </a:xfrm>
          <a:prstGeom prst="rect">
            <a:avLst/>
          </a:prstGeom>
        </p:spPr>
        <p:txBody>
          <a:bodyPr spcFirstLastPara="1" vert="horz" wrap="square" lIns="121900" tIns="121900" rIns="121900" bIns="121900" rtlCol="0" anchor="ctr" anchorCtr="0">
            <a:noAutofit/>
          </a:bodyPr>
          <a:lstStyle/>
          <a:p>
            <a:r>
              <a:rPr lang="en" dirty="0"/>
              <a:t>02</a:t>
            </a:r>
            <a:endParaRPr dirty="0"/>
          </a:p>
        </p:txBody>
      </p:sp>
      <p:sp>
        <p:nvSpPr>
          <p:cNvPr id="370" name="Google Shape;370;p41"/>
          <p:cNvSpPr txBox="1">
            <a:spLocks noGrp="1"/>
          </p:cNvSpPr>
          <p:nvPr>
            <p:ph type="title" idx="15"/>
          </p:nvPr>
        </p:nvSpPr>
        <p:spPr>
          <a:xfrm>
            <a:off x="522314" y="710567"/>
            <a:ext cx="10709687" cy="646400"/>
          </a:xfrm>
          <a:prstGeom prst="rect">
            <a:avLst/>
          </a:prstGeom>
        </p:spPr>
        <p:txBody>
          <a:bodyPr spcFirstLastPara="1" vert="horz" wrap="square" lIns="121900" tIns="121900" rIns="121900" bIns="121900" rtlCol="0" anchor="ctr" anchorCtr="0">
            <a:noAutofit/>
          </a:bodyPr>
          <a:lstStyle/>
          <a:p>
            <a:pPr lvl="0"/>
            <a:r>
              <a:rPr lang="en-US" dirty="0"/>
              <a:t>CÁC ỨNG DỤNG NHÀ THÔNG MINH</a:t>
            </a:r>
            <a:endParaRPr dirty="0"/>
          </a:p>
        </p:txBody>
      </p:sp>
      <p:cxnSp>
        <p:nvCxnSpPr>
          <p:cNvPr id="371" name="Google Shape;371;p41"/>
          <p:cNvCxnSpPr/>
          <p:nvPr/>
        </p:nvCxnSpPr>
        <p:spPr>
          <a:xfrm flipH="1">
            <a:off x="6022901" y="1839033"/>
            <a:ext cx="4551" cy="544921"/>
          </a:xfrm>
          <a:prstGeom prst="straightConnector1">
            <a:avLst/>
          </a:prstGeom>
          <a:noFill/>
          <a:ln w="19050" cap="flat" cmpd="sng">
            <a:solidFill>
              <a:schemeClr val="lt2"/>
            </a:solidFill>
            <a:prstDash val="solid"/>
            <a:round/>
            <a:headEnd type="none" w="med" len="med"/>
            <a:tailEnd type="none" w="med" len="med"/>
          </a:ln>
        </p:spPr>
      </p:cxnSp>
      <p:cxnSp>
        <p:nvCxnSpPr>
          <p:cNvPr id="373" name="Google Shape;373;p41"/>
          <p:cNvCxnSpPr/>
          <p:nvPr/>
        </p:nvCxnSpPr>
        <p:spPr>
          <a:xfrm>
            <a:off x="6022902" y="2756099"/>
            <a:ext cx="9100" cy="592941"/>
          </a:xfrm>
          <a:prstGeom prst="straightConnector1">
            <a:avLst/>
          </a:prstGeom>
          <a:noFill/>
          <a:ln w="19050" cap="flat" cmpd="sng">
            <a:solidFill>
              <a:schemeClr val="lt2"/>
            </a:solidFill>
            <a:prstDash val="solid"/>
            <a:round/>
            <a:headEnd type="none" w="med" len="med"/>
            <a:tailEnd type="none" w="med" len="med"/>
          </a:ln>
        </p:spPr>
      </p:cxnSp>
      <p:grpSp>
        <p:nvGrpSpPr>
          <p:cNvPr id="388" name="Google Shape;388;p41"/>
          <p:cNvGrpSpPr/>
          <p:nvPr/>
        </p:nvGrpSpPr>
        <p:grpSpPr>
          <a:xfrm>
            <a:off x="446302" y="710552"/>
            <a:ext cx="221847" cy="934688"/>
            <a:chOff x="8668080" y="2328029"/>
            <a:chExt cx="127488" cy="537136"/>
          </a:xfrm>
        </p:grpSpPr>
        <p:sp>
          <p:nvSpPr>
            <p:cNvPr id="389" name="Google Shape;389;p41"/>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0" name="Google Shape;390;p41"/>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1" name="Google Shape;391;p41"/>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2" name="Google Shape;392;p41"/>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3" name="Google Shape;393;p41"/>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4" name="Google Shape;394;p41"/>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5" name="Google Shape;395;p41"/>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6" name="Google Shape;396;p41"/>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7" name="Google Shape;397;p41"/>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8" name="Google Shape;398;p41"/>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99" name="Google Shape;399;p41"/>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0" name="Google Shape;400;p41"/>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401" name="Google Shape;401;p41"/>
          <p:cNvGrpSpPr/>
          <p:nvPr/>
        </p:nvGrpSpPr>
        <p:grpSpPr>
          <a:xfrm flipH="1">
            <a:off x="437048" y="5780925"/>
            <a:ext cx="627349" cy="727487"/>
            <a:chOff x="6030486" y="487493"/>
            <a:chExt cx="470512" cy="545615"/>
          </a:xfrm>
        </p:grpSpPr>
        <p:sp>
          <p:nvSpPr>
            <p:cNvPr id="402" name="Google Shape;402;p41"/>
            <p:cNvSpPr/>
            <p:nvPr/>
          </p:nvSpPr>
          <p:spPr>
            <a:xfrm>
              <a:off x="6297437" y="4874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03" name="Google Shape;403;p41"/>
            <p:cNvSpPr/>
            <p:nvPr/>
          </p:nvSpPr>
          <p:spPr>
            <a:xfrm>
              <a:off x="6030486" y="4874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04" name="Google Shape;404;p41"/>
            <p:cNvSpPr/>
            <p:nvPr/>
          </p:nvSpPr>
          <p:spPr>
            <a:xfrm>
              <a:off x="6030486" y="8596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a:p>
          </p:txBody>
        </p:sp>
      </p:grpSp>
      <p:sp>
        <p:nvSpPr>
          <p:cNvPr id="406" name="Google Shape;406;p41"/>
          <p:cNvSpPr/>
          <p:nvPr/>
        </p:nvSpPr>
        <p:spPr>
          <a:xfrm>
            <a:off x="588363" y="5479236"/>
            <a:ext cx="164107" cy="164107"/>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a:p>
        </p:txBody>
      </p:sp>
      <p:sp>
        <p:nvSpPr>
          <p:cNvPr id="407" name="Google Shape;407;p41"/>
          <p:cNvSpPr/>
          <p:nvPr/>
        </p:nvSpPr>
        <p:spPr>
          <a:xfrm>
            <a:off x="11349483" y="1356962"/>
            <a:ext cx="295772" cy="321183"/>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sp>
        <p:nvSpPr>
          <p:cNvPr id="408" name="Google Shape;408;p41"/>
          <p:cNvSpPr/>
          <p:nvPr/>
        </p:nvSpPr>
        <p:spPr>
          <a:xfrm>
            <a:off x="11419513" y="1419622"/>
            <a:ext cx="295823" cy="321183"/>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a:p>
        </p:txBody>
      </p:sp>
      <p:pic>
        <p:nvPicPr>
          <p:cNvPr id="15" name="Picture 14">
            <a:extLst>
              <a:ext uri="{FF2B5EF4-FFF2-40B4-BE49-F238E27FC236}">
                <a16:creationId xmlns:a16="http://schemas.microsoft.com/office/drawing/2014/main" id="{FC3CD307-8AE5-1DCE-31DE-9F0EB476BD96}"/>
              </a:ext>
            </a:extLst>
          </p:cNvPr>
          <p:cNvPicPr>
            <a:picLocks noChangeAspect="1"/>
          </p:cNvPicPr>
          <p:nvPr/>
        </p:nvPicPr>
        <p:blipFill>
          <a:blip r:embed="rId3"/>
          <a:stretch>
            <a:fillRect/>
          </a:stretch>
        </p:blipFill>
        <p:spPr>
          <a:xfrm>
            <a:off x="917389" y="2415030"/>
            <a:ext cx="3948800" cy="2709637"/>
          </a:xfrm>
          <a:prstGeom prst="rect">
            <a:avLst/>
          </a:prstGeom>
        </p:spPr>
      </p:pic>
      <p:sp>
        <p:nvSpPr>
          <p:cNvPr id="34" name="Google Shape;361;p41"/>
          <p:cNvSpPr txBox="1">
            <a:spLocks noGrp="1"/>
          </p:cNvSpPr>
          <p:nvPr>
            <p:ph type="title" idx="3"/>
          </p:nvPr>
        </p:nvSpPr>
        <p:spPr>
          <a:xfrm>
            <a:off x="6032002" y="3388067"/>
            <a:ext cx="4777711" cy="746000"/>
          </a:xfrm>
          <a:prstGeom prst="rect">
            <a:avLst/>
          </a:prstGeom>
        </p:spPr>
        <p:txBody>
          <a:bodyPr spcFirstLastPara="1" vert="horz" wrap="square" lIns="121900" tIns="121900" rIns="121900" bIns="121900" rtlCol="0" anchor="ctr" anchorCtr="0">
            <a:noAutofit/>
          </a:bodyPr>
          <a:lstStyle/>
          <a:p>
            <a:pPr lvl="0"/>
            <a:r>
              <a:rPr lang="en-US" sz="2400" dirty="0" err="1"/>
              <a:t>Phát</a:t>
            </a:r>
            <a:r>
              <a:rPr lang="en-US" sz="2400" dirty="0"/>
              <a:t> </a:t>
            </a:r>
            <a:r>
              <a:rPr lang="en-US" sz="2400" dirty="0" err="1"/>
              <a:t>hiện</a:t>
            </a:r>
            <a:r>
              <a:rPr lang="en-US" sz="2400" dirty="0"/>
              <a:t> </a:t>
            </a:r>
            <a:r>
              <a:rPr lang="en-US" sz="2400" dirty="0" err="1"/>
              <a:t>xâm</a:t>
            </a:r>
            <a:r>
              <a:rPr lang="en-US" sz="2400" dirty="0"/>
              <a:t> </a:t>
            </a:r>
            <a:r>
              <a:rPr lang="en-US" sz="2400" dirty="0" err="1"/>
              <a:t>nhập</a:t>
            </a:r>
            <a:endParaRPr lang="en-US" sz="2400" dirty="0"/>
          </a:p>
        </p:txBody>
      </p:sp>
      <p:sp>
        <p:nvSpPr>
          <p:cNvPr id="35" name="Google Shape;362;p41"/>
          <p:cNvSpPr txBox="1">
            <a:spLocks noGrp="1"/>
          </p:cNvSpPr>
          <p:nvPr>
            <p:ph type="title" idx="4"/>
          </p:nvPr>
        </p:nvSpPr>
        <p:spPr>
          <a:xfrm>
            <a:off x="5010952" y="3487543"/>
            <a:ext cx="1089600" cy="703600"/>
          </a:xfrm>
          <a:prstGeom prst="rect">
            <a:avLst/>
          </a:prstGeom>
        </p:spPr>
        <p:txBody>
          <a:bodyPr spcFirstLastPara="1" vert="horz" wrap="square" lIns="121900" tIns="121900" rIns="121900" bIns="121900" rtlCol="0" anchor="ctr" anchorCtr="0">
            <a:noAutofit/>
          </a:bodyPr>
          <a:lstStyle/>
          <a:p>
            <a:r>
              <a:rPr lang="en" dirty="0"/>
              <a:t>03</a:t>
            </a:r>
            <a:endParaRPr dirty="0"/>
          </a:p>
        </p:txBody>
      </p:sp>
      <p:cxnSp>
        <p:nvCxnSpPr>
          <p:cNvPr id="37" name="Google Shape;373;p41"/>
          <p:cNvCxnSpPr/>
          <p:nvPr/>
        </p:nvCxnSpPr>
        <p:spPr>
          <a:xfrm>
            <a:off x="6027454" y="3620116"/>
            <a:ext cx="9100" cy="539037"/>
          </a:xfrm>
          <a:prstGeom prst="straightConnector1">
            <a:avLst/>
          </a:prstGeom>
          <a:noFill/>
          <a:ln w="19050" cap="flat" cmpd="sng">
            <a:solidFill>
              <a:schemeClr val="lt2"/>
            </a:solidFill>
            <a:prstDash val="solid"/>
            <a:round/>
            <a:headEnd type="none" w="med" len="med"/>
            <a:tailEnd type="none" w="med" len="med"/>
          </a:ln>
        </p:spPr>
      </p:cxnSp>
      <p:sp>
        <p:nvSpPr>
          <p:cNvPr id="39" name="Google Shape;361;p41"/>
          <p:cNvSpPr txBox="1">
            <a:spLocks noGrp="1"/>
          </p:cNvSpPr>
          <p:nvPr>
            <p:ph type="title" idx="3"/>
          </p:nvPr>
        </p:nvSpPr>
        <p:spPr>
          <a:xfrm>
            <a:off x="6065521" y="4187823"/>
            <a:ext cx="4777711" cy="746000"/>
          </a:xfrm>
          <a:prstGeom prst="rect">
            <a:avLst/>
          </a:prstGeom>
        </p:spPr>
        <p:txBody>
          <a:bodyPr spcFirstLastPara="1" vert="horz" wrap="square" lIns="121900" tIns="121900" rIns="121900" bIns="121900" rtlCol="0" anchor="ctr" anchorCtr="0">
            <a:noAutofit/>
          </a:bodyPr>
          <a:lstStyle/>
          <a:p>
            <a:pPr lvl="0"/>
            <a:r>
              <a:rPr lang="en-US" sz="2400" dirty="0"/>
              <a:t>…</a:t>
            </a:r>
          </a:p>
        </p:txBody>
      </p:sp>
      <p:sp>
        <p:nvSpPr>
          <p:cNvPr id="40" name="Google Shape;362;p41"/>
          <p:cNvSpPr txBox="1">
            <a:spLocks noGrp="1"/>
          </p:cNvSpPr>
          <p:nvPr>
            <p:ph type="title" idx="4"/>
          </p:nvPr>
        </p:nvSpPr>
        <p:spPr>
          <a:xfrm>
            <a:off x="5013991" y="4317779"/>
            <a:ext cx="1089600" cy="703600"/>
          </a:xfrm>
          <a:prstGeom prst="rect">
            <a:avLst/>
          </a:prstGeom>
        </p:spPr>
        <p:txBody>
          <a:bodyPr spcFirstLastPara="1" vert="horz" wrap="square" lIns="121900" tIns="121900" rIns="121900" bIns="121900" rtlCol="0" anchor="ctr" anchorCtr="0">
            <a:noAutofit/>
          </a:bodyPr>
          <a:lstStyle/>
          <a:p>
            <a:r>
              <a:rPr lang="en" dirty="0"/>
              <a:t>04</a:t>
            </a:r>
            <a:endParaRPr dirty="0"/>
          </a:p>
        </p:txBody>
      </p:sp>
      <p:cxnSp>
        <p:nvCxnSpPr>
          <p:cNvPr id="41" name="Google Shape;373;p41"/>
          <p:cNvCxnSpPr/>
          <p:nvPr/>
        </p:nvCxnSpPr>
        <p:spPr>
          <a:xfrm>
            <a:off x="6030493" y="4469120"/>
            <a:ext cx="9100" cy="592941"/>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653963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960000"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CHIẾU SÁNG THÔNG MINH</a:t>
            </a:r>
            <a:endParaRPr sz="3333" dirty="0"/>
          </a:p>
        </p:txBody>
      </p:sp>
      <p:sp>
        <p:nvSpPr>
          <p:cNvPr id="481" name="Google Shape;481;p43"/>
          <p:cNvSpPr txBox="1">
            <a:spLocks noGrp="1"/>
          </p:cNvSpPr>
          <p:nvPr>
            <p:ph type="body" idx="1"/>
          </p:nvPr>
        </p:nvSpPr>
        <p:spPr>
          <a:xfrm>
            <a:off x="810065" y="1416908"/>
            <a:ext cx="11005640" cy="4733725"/>
          </a:xfrm>
          <a:prstGeom prst="rect">
            <a:avLst/>
          </a:prstGeom>
        </p:spPr>
        <p:txBody>
          <a:bodyPr spcFirstLastPara="1" vert="horz" wrap="square" lIns="121900" tIns="121900" rIns="121900" bIns="121900" rtlCol="0" anchor="t" anchorCtr="0">
            <a:noAutofit/>
          </a:bodyPr>
          <a:lstStyle/>
          <a:p>
            <a:pPr marL="380990" indent="-380990" algn="just">
              <a:lnSpc>
                <a:spcPct val="150000"/>
              </a:lnSpc>
              <a:buClr>
                <a:srgbClr val="273D40"/>
              </a:buClr>
              <a:buSzPts val="600"/>
              <a:buFontTx/>
              <a:buChar char="-"/>
            </a:pPr>
            <a:r>
              <a:rPr lang="vi-VN" dirty="0">
                <a:solidFill>
                  <a:schemeClr val="bg1">
                    <a:lumMod val="10000"/>
                  </a:schemeClr>
                </a:solidFill>
                <a:latin typeface="Lato"/>
                <a:ea typeface="Lato"/>
                <a:cs typeface="Lato"/>
                <a:sym typeface="Lato"/>
              </a:rPr>
              <a:t>Hệ thống chiếu sáng thông minh giúp tiết kiệm năng lượng bằng cách  điều chỉnh ánh sáng phù hợp với điều kiện môi trường xung quanh và bật</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 tắt hoặc làm mờ đèn khi cần thiết. Qua đó giúp tiết kiệm năng lượng  bằng cách cảm nhận chuyển động của con người và môi trường của họ và  điều khiển đèn phù hợp.</a:t>
            </a:r>
            <a:r>
              <a:rPr lang="en-US" dirty="0">
                <a:solidFill>
                  <a:schemeClr val="bg1">
                    <a:lumMod val="10000"/>
                  </a:schemeClr>
                </a:solidFill>
                <a:latin typeface="Lato"/>
                <a:ea typeface="Lato"/>
                <a:cs typeface="Lato"/>
                <a:sym typeface="Lato"/>
              </a:rPr>
              <a:t> </a:t>
            </a:r>
          </a:p>
          <a:p>
            <a:pPr marL="380990" indent="-380990" algn="just">
              <a:lnSpc>
                <a:spcPct val="150000"/>
              </a:lnSpc>
              <a:buClr>
                <a:srgbClr val="273D40"/>
              </a:buClr>
              <a:buSzPts val="600"/>
              <a:buFontTx/>
              <a:buChar char="-"/>
            </a:pPr>
            <a:r>
              <a:rPr lang="vi-VN" dirty="0">
                <a:solidFill>
                  <a:schemeClr val="bg1">
                    <a:lumMod val="10000"/>
                  </a:schemeClr>
                </a:solidFill>
                <a:latin typeface="Lato"/>
                <a:ea typeface="Lato"/>
                <a:cs typeface="Lato"/>
                <a:sym typeface="Lato"/>
              </a:rPr>
              <a:t>Đèn thông minh với các cảm biến về độ rọi(lux level), nhiệt độ, v.v., có thể</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được định cấu hình để điều chỉnh ánh sáng (bằng cách thay đổi cường độ  ánh sáng, màu sắc, v.v.) dựa trên điều kiện môi trường được cảm nhận,  nhằm mang lại không gian tốt.</a:t>
            </a:r>
            <a:r>
              <a:rPr lang="en-US" dirty="0">
                <a:solidFill>
                  <a:schemeClr val="bg1">
                    <a:lumMod val="10000"/>
                  </a:schemeClr>
                </a:solidFill>
                <a:latin typeface="Lato"/>
                <a:ea typeface="Lato"/>
                <a:cs typeface="Lato"/>
                <a:sym typeface="Lato"/>
              </a:rPr>
              <a:t> </a:t>
            </a:r>
          </a:p>
          <a:p>
            <a:pPr marL="380990" indent="-380990" algn="just">
              <a:lnSpc>
                <a:spcPct val="150000"/>
              </a:lnSpc>
              <a:buClr>
                <a:srgbClr val="273D40"/>
              </a:buClr>
              <a:buSzPts val="600"/>
              <a:buFontTx/>
              <a:buChar char="-"/>
            </a:pPr>
            <a:r>
              <a:rPr lang="vi-VN" dirty="0">
                <a:solidFill>
                  <a:schemeClr val="bg1">
                    <a:lumMod val="10000"/>
                  </a:schemeClr>
                </a:solidFill>
                <a:latin typeface="Lato"/>
                <a:ea typeface="Lato"/>
                <a:cs typeface="Lato"/>
                <a:sym typeface="Lato"/>
              </a:rPr>
              <a:t>Đèn có hỗ trợ không dây và kết nối Internet có thể được điều khiển từ xa</a:t>
            </a:r>
            <a:r>
              <a:rPr lang="en-US" dirty="0">
                <a:solidFill>
                  <a:schemeClr val="bg1">
                    <a:lumMod val="10000"/>
                  </a:schemeClr>
                </a:solidFill>
                <a:latin typeface="Lato"/>
                <a:ea typeface="Lato"/>
                <a:cs typeface="Lato"/>
                <a:sym typeface="Lato"/>
              </a:rPr>
              <a:t> </a:t>
            </a:r>
            <a:r>
              <a:rPr lang="vi-VN" dirty="0">
                <a:solidFill>
                  <a:schemeClr val="bg1">
                    <a:lumMod val="10000"/>
                  </a:schemeClr>
                </a:solidFill>
                <a:latin typeface="Lato"/>
                <a:ea typeface="Lato"/>
                <a:cs typeface="Lato"/>
                <a:sym typeface="Lato"/>
              </a:rPr>
              <a:t>từ các ứng dụng loT như ứng dụng web hoặc điện thoại di động.</a:t>
            </a: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986142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THIẾT BỊ THÔNG MINH</a:t>
            </a:r>
            <a:endParaRPr sz="3333" dirty="0"/>
          </a:p>
        </p:txBody>
      </p:sp>
      <p:sp>
        <p:nvSpPr>
          <p:cNvPr id="481" name="Google Shape;481;p43"/>
          <p:cNvSpPr txBox="1">
            <a:spLocks noGrp="1"/>
          </p:cNvSpPr>
          <p:nvPr>
            <p:ph type="body" idx="1"/>
          </p:nvPr>
        </p:nvSpPr>
        <p:spPr>
          <a:xfrm>
            <a:off x="708651" y="1332439"/>
            <a:ext cx="10776212" cy="3952092"/>
          </a:xfrm>
          <a:prstGeom prst="rect">
            <a:avLst/>
          </a:prstGeom>
        </p:spPr>
        <p:txBody>
          <a:bodyPr spcFirstLastPara="1" vert="horz" wrap="square" lIns="121900" tIns="121900" rIns="121900" bIns="121900" rtlCol="0" anchor="t" anchorCtr="0">
            <a:noAutofit/>
          </a:bodyPr>
          <a:lstStyle/>
          <a:p>
            <a:pPr marL="380990" marR="6773" indent="-380990" algn="just">
              <a:lnSpc>
                <a:spcPct val="150000"/>
              </a:lnSpc>
              <a:spcBef>
                <a:spcPts val="127"/>
              </a:spcBef>
              <a:buFontTx/>
              <a:buChar char="-"/>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Ngôi nhà hiện đại có một số thiết bị như TV, tủ lạnh, hệ thống âm nhạc,  máy giặt / máy sấy, ...</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380990" marR="6773" indent="-380990" algn="just">
              <a:lnSpc>
                <a:spcPct val="150000"/>
              </a:lnSpc>
              <a:spcBef>
                <a:spcPts val="127"/>
              </a:spcBef>
              <a:buFontTx/>
              <a:buChar char="-"/>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Việc quản lý và kiểm soát những thiết bị này có thể rất cồng kềnh, mỗi thiết bị có điều khiển riêng hoặc điều khiển từ xa. Các thiết bị thông minh giúp việc quản lý dễ dàng hơn và cũng cung cấp  thông tin trạng thái cho người dùng từ xa.</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380990" marR="6773" indent="-380990" algn="just">
              <a:lnSpc>
                <a:spcPct val="150000"/>
              </a:lnSpc>
              <a:spcBef>
                <a:spcPts val="127"/>
              </a:spcBef>
              <a:buFontTx/>
              <a:buChar char="-"/>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Máy giặt / máy sấy thông minh có thể được điều khiển từ xa và thông  báo khi chu trình giặt / sấy hoàn tất.</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380990" marR="6773" indent="-380990" algn="just">
              <a:lnSpc>
                <a:spcPct val="150000"/>
              </a:lnSpc>
              <a:spcBef>
                <a:spcPts val="127"/>
              </a:spcBef>
              <a:buFontTx/>
              <a:buChar char="-"/>
            </a:pP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Tủ lạnh thông minh có thể theo dõi các mặt hàng được lưu trữ (sử</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dụng thẻ RFID) và gửi thông tin cập nhật cho người dùng khi một  mặt hàng sắp hết.</a:t>
            </a:r>
          </a:p>
          <a:p>
            <a:pPr marL="0" marR="6773" indent="0" algn="just">
              <a:lnSpc>
                <a:spcPct val="125000"/>
              </a:lnSpc>
              <a:spcBef>
                <a:spcPts val="127"/>
              </a:spcBef>
              <a:buNone/>
            </a:pPr>
            <a:endParaRPr lang="vi-VN" sz="1867" dirty="0">
              <a:solidFill>
                <a:schemeClr val="bg2"/>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195077" y="2867462"/>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spTree>
    <p:extLst>
      <p:ext uri="{BB962C8B-B14F-4D97-AF65-F5344CB8AC3E}">
        <p14:creationId xmlns:p14="http://schemas.microsoft.com/office/powerpoint/2010/main" val="64687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title"/>
          </p:nvPr>
        </p:nvSpPr>
        <p:spPr>
          <a:xfrm>
            <a:off x="750535" y="713333"/>
            <a:ext cx="10272000" cy="643600"/>
          </a:xfrm>
          <a:prstGeom prst="rect">
            <a:avLst/>
          </a:prstGeom>
        </p:spPr>
        <p:txBody>
          <a:bodyPr spcFirstLastPara="1" vert="horz" wrap="square" lIns="121900" tIns="121900" rIns="121900" bIns="121900" rtlCol="0" anchor="ctr" anchorCtr="0">
            <a:noAutofit/>
          </a:bodyPr>
          <a:lstStyle/>
          <a:p>
            <a:pPr lvl="0"/>
            <a:r>
              <a:rPr lang="en-US" sz="3333" dirty="0"/>
              <a:t>VÍ DỤ: HỆ THỐNG CẢNH BÁO CHÁY</a:t>
            </a:r>
            <a:endParaRPr sz="3333" dirty="0"/>
          </a:p>
        </p:txBody>
      </p:sp>
      <p:sp>
        <p:nvSpPr>
          <p:cNvPr id="481" name="Google Shape;481;p43"/>
          <p:cNvSpPr txBox="1">
            <a:spLocks noGrp="1"/>
          </p:cNvSpPr>
          <p:nvPr>
            <p:ph type="body" idx="1"/>
          </p:nvPr>
        </p:nvSpPr>
        <p:spPr>
          <a:xfrm>
            <a:off x="708651" y="1112983"/>
            <a:ext cx="10776212" cy="3952092"/>
          </a:xfrm>
          <a:prstGeom prst="rect">
            <a:avLst/>
          </a:prstGeom>
        </p:spPr>
        <p:txBody>
          <a:bodyPr spcFirstLastPara="1" vert="horz" wrap="square" lIns="121900" tIns="121900" rIns="121900" bIns="121900" rtlCol="0" anchor="t" anchorCtr="0">
            <a:noAutofit/>
          </a:bodyPr>
          <a:lstStyle/>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Chuẩn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bị</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Mô</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hình</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Board Arduino UNO R3</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Cảm</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biến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hồng</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ngoài</a:t>
            </a:r>
            <a:endPar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đèn</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LED</a:t>
            </a:r>
          </a:p>
          <a:p>
            <a:pPr marL="0" marR="6773" indent="0" algn="just">
              <a:lnSpc>
                <a:spcPct val="125000"/>
              </a:lnSpc>
              <a:spcBef>
                <a:spcPts val="127"/>
              </a:spcBef>
              <a:buNone/>
            </a:pP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Một</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cái</a:t>
            </a:r>
            <a:r>
              <a:rPr lang="en-US"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 </a:t>
            </a:r>
            <a:r>
              <a:rPr lang="en-US" sz="1867" dirty="0" err="1">
                <a:solidFill>
                  <a:schemeClr val="bg1">
                    <a:lumMod val="10000"/>
                  </a:schemeClr>
                </a:solidFill>
                <a:latin typeface="Lato" panose="020F0502020204030203" pitchFamily="34" charset="0"/>
                <a:ea typeface="Lato" panose="020F0502020204030203" pitchFamily="34" charset="0"/>
                <a:cs typeface="Lato" panose="020F0502020204030203" pitchFamily="34" charset="0"/>
              </a:rPr>
              <a:t>loa</a:t>
            </a:r>
            <a:endParaRPr lang="vi-VN" sz="1867" dirty="0">
              <a:solidFill>
                <a:schemeClr val="bg1">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499" name="Google Shape;499;p43"/>
          <p:cNvGrpSpPr/>
          <p:nvPr/>
        </p:nvGrpSpPr>
        <p:grpSpPr>
          <a:xfrm rot="5400000">
            <a:off x="10653742" y="5677319"/>
            <a:ext cx="221847" cy="934688"/>
            <a:chOff x="8668080" y="2328029"/>
            <a:chExt cx="127488" cy="537136"/>
          </a:xfrm>
        </p:grpSpPr>
        <p:sp>
          <p:nvSpPr>
            <p:cNvPr id="500" name="Google Shape;500;p4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1" name="Google Shape;501;p4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2" name="Google Shape;502;p4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3" name="Google Shape;503;p4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4" name="Google Shape;504;p4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5" name="Google Shape;505;p4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6" name="Google Shape;506;p4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7" name="Google Shape;507;p4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8" name="Google Shape;508;p4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09" name="Google Shape;509;p4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0" name="Google Shape;510;p4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sp>
          <p:nvSpPr>
            <p:cNvPr id="511" name="Google Shape;511;p4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121900" tIns="121900" rIns="121900" bIns="121900" anchor="ctr" anchorCtr="0">
              <a:noAutofit/>
            </a:bodyPr>
            <a:lstStyle/>
            <a:p>
              <a:endParaRPr sz="2400" dirty="0"/>
            </a:p>
          </p:txBody>
        </p:sp>
      </p:grpSp>
      <p:cxnSp>
        <p:nvCxnSpPr>
          <p:cNvPr id="512" name="Google Shape;512;p43"/>
          <p:cNvCxnSpPr/>
          <p:nvPr/>
        </p:nvCxnSpPr>
        <p:spPr>
          <a:xfrm rot="10800000">
            <a:off x="983267" y="6150633"/>
            <a:ext cx="9004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9646633" y="2458730"/>
            <a:ext cx="264311" cy="225071"/>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grpSp>
        <p:nvGrpSpPr>
          <p:cNvPr id="517" name="Google Shape;517;p43"/>
          <p:cNvGrpSpPr/>
          <p:nvPr/>
        </p:nvGrpSpPr>
        <p:grpSpPr>
          <a:xfrm>
            <a:off x="10738957" y="3092532"/>
            <a:ext cx="267935" cy="216736"/>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121900" tIns="121900" rIns="121900" bIns="121900" anchor="ctr" anchorCtr="0">
              <a:noAutofit/>
            </a:bodyPr>
            <a:lstStyle/>
            <a:p>
              <a:endParaRPr sz="2400" dirty="0"/>
            </a:p>
          </p:txBody>
        </p:sp>
      </p:grpSp>
      <p:sp>
        <p:nvSpPr>
          <p:cNvPr id="521" name="Google Shape;521;p43"/>
          <p:cNvSpPr/>
          <p:nvPr/>
        </p:nvSpPr>
        <p:spPr>
          <a:xfrm>
            <a:off x="531562" y="5369005"/>
            <a:ext cx="278503" cy="278503"/>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121900" tIns="121900" rIns="121900" bIns="121900" anchor="ctr" anchorCtr="0">
            <a:noAutofit/>
          </a:bodyPr>
          <a:lstStyle/>
          <a:p>
            <a:endParaRPr sz="2400" dirty="0"/>
          </a:p>
        </p:txBody>
      </p:sp>
      <p:grpSp>
        <p:nvGrpSpPr>
          <p:cNvPr id="522" name="Google Shape;522;p43"/>
          <p:cNvGrpSpPr/>
          <p:nvPr/>
        </p:nvGrpSpPr>
        <p:grpSpPr>
          <a:xfrm>
            <a:off x="117442" y="4390416"/>
            <a:ext cx="414132" cy="392939"/>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121900" tIns="121900" rIns="121900" bIns="121900" anchor="ctr" anchorCtr="0">
              <a:noAutofit/>
            </a:bodyPr>
            <a:lstStyle/>
            <a:p>
              <a:endParaRPr sz="2400" dirty="0"/>
            </a:p>
          </p:txBody>
        </p:sp>
      </p:grpSp>
      <p:pic>
        <p:nvPicPr>
          <p:cNvPr id="32" name="Picture 31"/>
          <p:cNvPicPr>
            <a:picLocks noChangeAspect="1"/>
          </p:cNvPicPr>
          <p:nvPr/>
        </p:nvPicPr>
        <p:blipFill>
          <a:blip r:embed="rId3"/>
          <a:stretch>
            <a:fillRect/>
          </a:stretch>
        </p:blipFill>
        <p:spPr>
          <a:xfrm>
            <a:off x="5305477" y="1756583"/>
            <a:ext cx="5408892" cy="4206916"/>
          </a:xfrm>
          <a:prstGeom prst="rect">
            <a:avLst/>
          </a:prstGeom>
        </p:spPr>
      </p:pic>
    </p:spTree>
    <p:extLst>
      <p:ext uri="{BB962C8B-B14F-4D97-AF65-F5344CB8AC3E}">
        <p14:creationId xmlns:p14="http://schemas.microsoft.com/office/powerpoint/2010/main" val="111147631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310</TotalTime>
  <Words>3553</Words>
  <Application>Microsoft Office PowerPoint</Application>
  <PresentationFormat>Widescreen</PresentationFormat>
  <Paragraphs>174</Paragraphs>
  <Slides>52</Slides>
  <Notes>50</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vt:lpstr>
      <vt:lpstr>Calibri</vt:lpstr>
      <vt:lpstr>Century Gothic</vt:lpstr>
      <vt:lpstr>Days One</vt:lpstr>
      <vt:lpstr>Lato</vt:lpstr>
      <vt:lpstr>Poppins</vt:lpstr>
      <vt:lpstr>Roboto Condensed Light</vt:lpstr>
      <vt:lpstr>Tahoma</vt:lpstr>
      <vt:lpstr>Times New Roman</vt:lpstr>
      <vt:lpstr>Wingdings</vt:lpstr>
      <vt:lpstr>Wingdings 3</vt:lpstr>
      <vt:lpstr>Wisp</vt:lpstr>
      <vt:lpstr>Môn học: IoT và Ứng dụng</vt:lpstr>
      <vt:lpstr>Mục tiêu:</vt:lpstr>
      <vt:lpstr>NỘI DUNG CHƯƠNG 4:</vt:lpstr>
      <vt:lpstr>4.1 Home automation</vt:lpstr>
      <vt:lpstr>NHÀ THÔNG MINH</vt:lpstr>
      <vt:lpstr>Chiếu sáng thông minh</vt:lpstr>
      <vt:lpstr>CHIẾU SÁNG THÔNG MINH</vt:lpstr>
      <vt:lpstr>THIẾT BỊ THÔNG MINH</vt:lpstr>
      <vt:lpstr>VÍ DỤ: HỆ THỐNG CẢNH BÁO CHÁY</vt:lpstr>
      <vt:lpstr>VÍ DỤ: HỆ THỐNG CẢNH BÁO CHÁY</vt:lpstr>
      <vt:lpstr>VÍ DỤ: HỆ THỐNG CẢNH BÁO CHÁY</vt:lpstr>
      <vt:lpstr>VÍ DỤ: VIDEO HỆ THỐNG CẢNH BÁO CHÁY</vt:lpstr>
      <vt:lpstr>VÍ DỤ: HỆ THỐNG ĐO NHIỆT ĐỘ PHÒNG</vt:lpstr>
      <vt:lpstr>VÍ DỤ: HỆ THỐNG ĐO NHIỆT ĐỘ PHÒNG</vt:lpstr>
      <vt:lpstr>VÍ DỤ: HỆ THỐNG ĐO NHIỆT ĐỘ PHÒNG</vt:lpstr>
      <vt:lpstr>VÍ DỤ: VIDEO HỆ THỐNG ĐO NHIỆT ĐỘ PHÒNG</vt:lpstr>
      <vt:lpstr>PHÁT HIỆN XÂM NHẬP</vt:lpstr>
      <vt:lpstr>VÍ DỤ: HỆ THỐNG CHỐNG TRỘM</vt:lpstr>
      <vt:lpstr>VÍ DỤ: CODE HỆ THỐNG CHỐNG TRỘM</vt:lpstr>
      <vt:lpstr>VÍ DỤ: CODE HỆ THỐNG CHỐNG TRỘM</vt:lpstr>
      <vt:lpstr>4.2 Smart city</vt:lpstr>
      <vt:lpstr>Bãi đỗ xe thông minh</vt:lpstr>
      <vt:lpstr>Bãi đỗ xe thông minh</vt:lpstr>
      <vt:lpstr>Hệ thống chiếu sáng thông minh</vt:lpstr>
      <vt:lpstr>Hệ thống chiếu sáng thông minh</vt:lpstr>
      <vt:lpstr>VÍ DỤ: Hệ thống chiếu sáng thông minh</vt:lpstr>
      <vt:lpstr>VÍ DỤ: HỆ THỐNG CHIẾU SÁNG THÔNG MINH</vt:lpstr>
      <vt:lpstr>4.3 Monitor air quality and noise</vt:lpstr>
      <vt:lpstr>Giám sát chất lượng không khí</vt:lpstr>
      <vt:lpstr>Giám sát chất lượng không khí</vt:lpstr>
      <vt:lpstr>Giám sát chất lượng không khí</vt:lpstr>
      <vt:lpstr>Giám sát chất lượng không khí</vt:lpstr>
      <vt:lpstr>Giám sát ô nhiễm tiếng ồn</vt:lpstr>
      <vt:lpstr>4.4 Smart agriculture</vt:lpstr>
      <vt:lpstr>Tưới tiêu thông minh</vt:lpstr>
      <vt:lpstr>Kiểm soát nhà kính</vt:lpstr>
      <vt:lpstr>Giám sát nhà kính</vt:lpstr>
      <vt:lpstr>Giám sát nhà kính</vt:lpstr>
      <vt:lpstr>Giám sát nhà kính</vt:lpstr>
      <vt:lpstr>XÂY DỰNG HỆ THỐNG TƯỚI TIÊU THÔNG MINH</vt:lpstr>
      <vt:lpstr>XÂY DỰNG HỆ THỐNG TƯỚI TIÊU THÔNG MINH</vt:lpstr>
      <vt:lpstr>XÂY DỰNG HỆ THỐNG TƯỚI TIÊU THÔNG MINH</vt:lpstr>
      <vt:lpstr>XÂY DỰNG HỆ THỐNG TƯỚI TIÊU THÔNG MINH</vt:lpstr>
      <vt:lpstr>XÂY DỰNG HỆ THỐNG TƯỚI TIÊU THÔNG MINH</vt:lpstr>
      <vt:lpstr>XÂY DỰNG HỆ THỐNG TƯỚI TIÊU THÔNG MINH</vt:lpstr>
      <vt:lpstr>4.5 Smart factory</vt:lpstr>
      <vt:lpstr>Giám sát chất lượng không khí trong nhà máy</vt:lpstr>
      <vt:lpstr>4.6 Smart Wearables for health assistive monitoring</vt:lpstr>
      <vt:lpstr>Theo dõi sức khỏe &amp; thể chất</vt:lpstr>
      <vt:lpstr>Công nghệ đeo</vt:lpstr>
      <vt:lpstr>Triển khai dịch vụ các nền tảng Cloud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học: IoT và Ứng dụng</dc:title>
  <dc:creator>Minh Linh</dc:creator>
  <cp:lastModifiedBy>MINHLINH</cp:lastModifiedBy>
  <cp:revision>75</cp:revision>
  <dcterms:created xsi:type="dcterms:W3CDTF">2022-07-13T13:13:13Z</dcterms:created>
  <dcterms:modified xsi:type="dcterms:W3CDTF">2022-09-03T03:24:23Z</dcterms:modified>
</cp:coreProperties>
</file>